
<file path=[Content_Types].xml><?xml version="1.0" encoding="utf-8"?>
<Types xmlns="http://schemas.openxmlformats.org/package/2006/content-types">
  <Default Extension="xml" ContentType="application/xml"/>
  <Default Extension="gif" ContentType="image/gif"/>
  <Default Extension="jpeg" ContentType="image/jpeg"/>
  <Default Extension="jpg" ContentType="image/jpeg"/>
  <Default Extension="rels" ContentType="application/vnd.openxmlformats-package.relationships+xml"/>
  <Default Extension="m4a" ContentType="audi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49"/>
  </p:notesMasterIdLst>
  <p:sldIdLst>
    <p:sldId id="256" r:id="rId2"/>
    <p:sldId id="310" r:id="rId3"/>
    <p:sldId id="325" r:id="rId4"/>
    <p:sldId id="312" r:id="rId5"/>
    <p:sldId id="258" r:id="rId6"/>
    <p:sldId id="259" r:id="rId7"/>
    <p:sldId id="314" r:id="rId8"/>
    <p:sldId id="317" r:id="rId9"/>
    <p:sldId id="271" r:id="rId10"/>
    <p:sldId id="323" r:id="rId11"/>
    <p:sldId id="324" r:id="rId12"/>
    <p:sldId id="274" r:id="rId13"/>
    <p:sldId id="313" r:id="rId14"/>
    <p:sldId id="283" r:id="rId15"/>
    <p:sldId id="275" r:id="rId16"/>
    <p:sldId id="277" r:id="rId17"/>
    <p:sldId id="301" r:id="rId18"/>
    <p:sldId id="285" r:id="rId19"/>
    <p:sldId id="286" r:id="rId20"/>
    <p:sldId id="282" r:id="rId21"/>
    <p:sldId id="287" r:id="rId22"/>
    <p:sldId id="284" r:id="rId23"/>
    <p:sldId id="278" r:id="rId24"/>
    <p:sldId id="288" r:id="rId25"/>
    <p:sldId id="326" r:id="rId26"/>
    <p:sldId id="289" r:id="rId27"/>
    <p:sldId id="290" r:id="rId28"/>
    <p:sldId id="291" r:id="rId29"/>
    <p:sldId id="292" r:id="rId30"/>
    <p:sldId id="300" r:id="rId31"/>
    <p:sldId id="293" r:id="rId32"/>
    <p:sldId id="294" r:id="rId33"/>
    <p:sldId id="295" r:id="rId34"/>
    <p:sldId id="296" r:id="rId35"/>
    <p:sldId id="299" r:id="rId36"/>
    <p:sldId id="305" r:id="rId37"/>
    <p:sldId id="307" r:id="rId38"/>
    <p:sldId id="306" r:id="rId39"/>
    <p:sldId id="322" r:id="rId40"/>
    <p:sldId id="316" r:id="rId41"/>
    <p:sldId id="308" r:id="rId42"/>
    <p:sldId id="319" r:id="rId43"/>
    <p:sldId id="309" r:id="rId44"/>
    <p:sldId id="318" r:id="rId45"/>
    <p:sldId id="321" r:id="rId46"/>
    <p:sldId id="302" r:id="rId47"/>
    <p:sldId id="320"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0" d="100"/>
          <a:sy n="120" d="100"/>
        </p:scale>
        <p:origin x="-131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0D4042-DFEC-2A40-8D70-BFE7E473B2BD}" type="datetimeFigureOut">
              <a:rPr lang="en-US" smtClean="0"/>
              <a:t>2/7/14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707AE0-B72D-594E-AE8B-A87B7606AD83}" type="slidenum">
              <a:rPr lang="en-US" smtClean="0"/>
              <a:t>‹#›</a:t>
            </a:fld>
            <a:endParaRPr lang="en-US"/>
          </a:p>
        </p:txBody>
      </p:sp>
    </p:spTree>
    <p:extLst>
      <p:ext uri="{BB962C8B-B14F-4D97-AF65-F5344CB8AC3E}">
        <p14:creationId xmlns:p14="http://schemas.microsoft.com/office/powerpoint/2010/main" val="14648497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1C295150-4FD7-4802-B0EB-D52217513A72}" type="datetime1">
              <a:rPr lang="en-US" smtClean="0"/>
              <a:pPr/>
              <a:t>2/7/14</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36DD0FD-55B0-48C4-8AF2-8A69533EDFC3}" type="slidenum">
              <a:rPr lang="en-US" smtClean="0"/>
              <a:pPr/>
              <a:t>‹#›</a:t>
            </a:fld>
            <a:endParaRPr lang="en-US" dirty="0"/>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61895A-832A-4167-BE9B-7448CA062309}" type="datetime1">
              <a:rPr lang="en-US" smtClean="0"/>
              <a:pPr/>
              <a:t>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7571FF-D602-4BB6-9683-7A1E909D4296}" type="datetime1">
              <a:rPr lang="en-US" smtClean="0"/>
              <a:pPr/>
              <a:t>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392BEB-5202-498C-89F7-BBD3BEE1B887}" type="datetime1">
              <a:rPr lang="en-US" smtClean="0"/>
              <a:pPr/>
              <a:t>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42B6C6-10FF-4510-A888-F0B9C6A788B0}" type="datetime1">
              <a:rPr lang="en-US" smtClean="0"/>
              <a:pPr/>
              <a:t>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2847B31-A4E1-4FCE-8661-5EC33A675437}" type="datetime1">
              <a:rPr lang="en-US" smtClean="0"/>
              <a:pPr/>
              <a:t>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CAD832D-B7F8-4A85-B115-3F84BE9AC26D}" type="datetime1">
              <a:rPr lang="en-US" smtClean="0"/>
              <a:pPr/>
              <a:t>2/7/14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6DD0FD-55B0-48C4-8AF2-8A69533EDFC3}" type="slidenum">
              <a:rPr lang="en-US" smtClean="0"/>
              <a:pPr/>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0B34F3-05F7-41C1-B84E-68CE2E00C83C}" type="datetime1">
              <a:rPr lang="en-US" smtClean="0"/>
              <a:pPr/>
              <a:t>2/7/14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6DD0FD-55B0-48C4-8AF2-8A69533EDFC3}" type="slidenum">
              <a:rPr lang="en-US" smtClean="0"/>
              <a:pPr/>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47F82-2B2E-4837-B3AB-C94C672FBECB}" type="datetime1">
              <a:rPr lang="en-US" smtClean="0"/>
              <a:pPr/>
              <a:t>2/7/14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E57738-F4B0-48EA-9B71-E0F723F8BF6C}" type="datetime1">
              <a:rPr lang="en-US" smtClean="0"/>
              <a:pPr/>
              <a:t>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00D5EF-7D26-425F-8C45-B9312ACE18BC}" type="datetime1">
              <a:rPr lang="en-US" smtClean="0"/>
              <a:pPr/>
              <a:t>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F1909345-DEE0-4B07-8E32-441AC9DA095E}" type="datetime1">
              <a:rPr lang="en-US" smtClean="0"/>
              <a:pPr/>
              <a:t>2/7/14</a:t>
            </a:fld>
            <a:endParaRPr lang="en-US" dirty="0"/>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F36DD0FD-55B0-48C4-8AF2-8A69533EDFC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microsoft.com/office/2007/relationships/hdphoto" Target="../media/hdphoto3.wdp"/><Relationship Id="rId6"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microsoft.com/office/2007/relationships/hdphoto" Target="../media/hdphoto4.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 Id="rId3" Type="http://schemas.microsoft.com/office/2007/relationships/hdphoto" Target="../media/hdphoto5.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microsoft.com/office/2007/relationships/hdphoto" Target="../media/hdphoto6.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microsoft.com/office/2007/relationships/hdphoto" Target="../media/hdphoto7.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4" Type="http://schemas.openxmlformats.org/officeDocument/2006/relationships/image" Target="../media/image30.png"/><Relationship Id="rId5" Type="http://schemas.microsoft.com/office/2007/relationships/hdphoto" Target="../media/hdphoto9.wdp"/><Relationship Id="rId6" Type="http://schemas.openxmlformats.org/officeDocument/2006/relationships/image" Target="../media/image31.png"/><Relationship Id="rId7" Type="http://schemas.microsoft.com/office/2007/relationships/hdphoto" Target="../media/hdphoto10.wdp"/><Relationship Id="rId8" Type="http://schemas.openxmlformats.org/officeDocument/2006/relationships/image" Target="../media/image32.png"/><Relationship Id="rId9" Type="http://schemas.microsoft.com/office/2007/relationships/hdphoto" Target="../media/hdphoto11.wdp"/><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ng"/><Relationship Id="rId3" Type="http://schemas.microsoft.com/office/2007/relationships/hdphoto" Target="../media/hdphoto12.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microsoft.com/office/2007/relationships/hdphoto" Target="../media/hdphoto13.wd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microsoft.com/office/2007/relationships/hdphoto" Target="../media/hdphoto14.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7.png"/><Relationship Id="rId5" Type="http://schemas.openxmlformats.org/officeDocument/2006/relationships/image" Target="../media/image8.jpg"/><Relationship Id="rId6" Type="http://schemas.openxmlformats.org/officeDocument/2006/relationships/image" Target="../media/image9.png"/><Relationship Id="rId7" Type="http://schemas.microsoft.com/office/2007/relationships/hdphoto" Target="../media/hdphoto1.wdp"/><Relationship Id="rId1" Type="http://schemas.microsoft.com/office/2007/relationships/media" Target="../media/media1.m4a"/><Relationship Id="rId2" Type="http://schemas.openxmlformats.org/officeDocument/2006/relationships/audio" Target="../media/media1.m4a"/></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History</a:t>
            </a:r>
            <a:endParaRPr lang="en-US" dirty="0"/>
          </a:p>
        </p:txBody>
      </p:sp>
      <p:sp>
        <p:nvSpPr>
          <p:cNvPr id="3" name="Subtitle 2"/>
          <p:cNvSpPr>
            <a:spLocks noGrp="1"/>
          </p:cNvSpPr>
          <p:nvPr>
            <p:ph type="subTitle" idx="1"/>
          </p:nvPr>
        </p:nvSpPr>
        <p:spPr/>
        <p:txBody>
          <a:bodyPr/>
          <a:lstStyle/>
          <a:p>
            <a:r>
              <a:rPr lang="en-US" dirty="0" smtClean="0"/>
              <a:t>From an Anabaptists perspective</a:t>
            </a:r>
            <a:endParaRPr lang="en-US" dirty="0"/>
          </a:p>
        </p:txBody>
      </p:sp>
    </p:spTree>
    <p:extLst>
      <p:ext uri="{BB962C8B-B14F-4D97-AF65-F5344CB8AC3E}">
        <p14:creationId xmlns:p14="http://schemas.microsoft.com/office/powerpoint/2010/main" val="417161053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099" y="1052989"/>
            <a:ext cx="8727439" cy="2031325"/>
          </a:xfrm>
          <a:prstGeom prst="rect">
            <a:avLst/>
          </a:prstGeom>
          <a:noFill/>
        </p:spPr>
        <p:txBody>
          <a:bodyPr wrap="square" rtlCol="0">
            <a:spAutoFit/>
          </a:bodyPr>
          <a:lstStyle/>
          <a:p>
            <a:r>
              <a:rPr lang="en-US" sz="3600" dirty="0"/>
              <a:t>Mat 25:34  Then shall the King say unto them on his right hand, </a:t>
            </a:r>
            <a:r>
              <a:rPr lang="en-US" sz="3600" dirty="0" smtClean="0"/>
              <a:t>Come</a:t>
            </a:r>
            <a:r>
              <a:rPr lang="en-US" sz="3600" dirty="0"/>
              <a:t>, ye blessed of my Father, </a:t>
            </a:r>
            <a:endParaRPr lang="en-US" sz="3600" dirty="0" smtClean="0"/>
          </a:p>
          <a:p>
            <a:r>
              <a:rPr lang="en-US" dirty="0" smtClean="0"/>
              <a:t> </a:t>
            </a:r>
            <a:endParaRPr lang="en-US" dirty="0"/>
          </a:p>
        </p:txBody>
      </p:sp>
      <p:sp>
        <p:nvSpPr>
          <p:cNvPr id="3" name="TextBox 2"/>
          <p:cNvSpPr txBox="1"/>
          <p:nvPr/>
        </p:nvSpPr>
        <p:spPr>
          <a:xfrm>
            <a:off x="3017694" y="2105979"/>
            <a:ext cx="6126306" cy="646331"/>
          </a:xfrm>
          <a:prstGeom prst="rect">
            <a:avLst/>
          </a:prstGeom>
          <a:noFill/>
        </p:spPr>
        <p:txBody>
          <a:bodyPr wrap="square" rtlCol="0">
            <a:spAutoFit/>
          </a:bodyPr>
          <a:lstStyle/>
          <a:p>
            <a:r>
              <a:rPr lang="en-US" sz="3600" dirty="0"/>
              <a:t>inherit the </a:t>
            </a:r>
            <a:r>
              <a:rPr lang="en-US" sz="3600" dirty="0" smtClean="0"/>
              <a:t>kingdom</a:t>
            </a:r>
            <a:endParaRPr lang="en-US" sz="3600" dirty="0"/>
          </a:p>
        </p:txBody>
      </p:sp>
      <p:sp>
        <p:nvSpPr>
          <p:cNvPr id="4" name="TextBox 3"/>
          <p:cNvSpPr txBox="1"/>
          <p:nvPr/>
        </p:nvSpPr>
        <p:spPr>
          <a:xfrm>
            <a:off x="271376" y="2752310"/>
            <a:ext cx="8673162" cy="1200329"/>
          </a:xfrm>
          <a:prstGeom prst="rect">
            <a:avLst/>
          </a:prstGeom>
          <a:noFill/>
        </p:spPr>
        <p:txBody>
          <a:bodyPr wrap="square" rtlCol="0">
            <a:spAutoFit/>
          </a:bodyPr>
          <a:lstStyle/>
          <a:p>
            <a:r>
              <a:rPr lang="en-US" sz="3600" dirty="0"/>
              <a:t>prepared for you </a:t>
            </a:r>
            <a:r>
              <a:rPr lang="en-US" sz="3600" dirty="0" smtClean="0"/>
              <a:t>from </a:t>
            </a:r>
            <a:r>
              <a:rPr lang="en-US" sz="3600" dirty="0"/>
              <a:t>the foundation of the </a:t>
            </a:r>
            <a:r>
              <a:rPr lang="en-US" sz="3600" dirty="0" smtClean="0"/>
              <a:t>world.</a:t>
            </a:r>
            <a:endParaRPr lang="en-US" sz="3600" dirty="0"/>
          </a:p>
        </p:txBody>
      </p:sp>
      <p:sp>
        <p:nvSpPr>
          <p:cNvPr id="5" name="Title 2"/>
          <p:cNvSpPr txBox="1">
            <a:spLocks/>
          </p:cNvSpPr>
          <p:nvPr/>
        </p:nvSpPr>
        <p:spPr>
          <a:xfrm>
            <a:off x="688490" y="43031"/>
            <a:ext cx="7756263" cy="1054250"/>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The Kingdom of God</a:t>
            </a:r>
            <a:endParaRPr lang="en-US" dirty="0"/>
          </a:p>
        </p:txBody>
      </p:sp>
      <p:sp>
        <p:nvSpPr>
          <p:cNvPr id="6" name="TextBox 5"/>
          <p:cNvSpPr txBox="1"/>
          <p:nvPr/>
        </p:nvSpPr>
        <p:spPr>
          <a:xfrm>
            <a:off x="119404" y="4125113"/>
            <a:ext cx="8838001" cy="2677656"/>
          </a:xfrm>
          <a:prstGeom prst="rect">
            <a:avLst/>
          </a:prstGeom>
          <a:noFill/>
        </p:spPr>
        <p:txBody>
          <a:bodyPr wrap="none" rtlCol="0">
            <a:spAutoFit/>
          </a:bodyPr>
          <a:lstStyle/>
          <a:p>
            <a:r>
              <a:rPr lang="en-US" sz="2800" b="1" dirty="0"/>
              <a:t>Act 28:23</a:t>
            </a:r>
            <a:r>
              <a:rPr lang="en-US" sz="2800" dirty="0"/>
              <a:t>  And when they had appointed him a day, </a:t>
            </a:r>
            <a:endParaRPr lang="en-US" sz="2800" dirty="0" smtClean="0"/>
          </a:p>
          <a:p>
            <a:r>
              <a:rPr lang="en-US" sz="2800" dirty="0" smtClean="0"/>
              <a:t>there </a:t>
            </a:r>
            <a:r>
              <a:rPr lang="en-US" sz="2800" dirty="0"/>
              <a:t>came </a:t>
            </a:r>
            <a:r>
              <a:rPr lang="en-US" sz="2800" dirty="0" smtClean="0"/>
              <a:t>many to </a:t>
            </a:r>
            <a:r>
              <a:rPr lang="en-US" sz="2800" dirty="0"/>
              <a:t>him into </a:t>
            </a:r>
            <a:r>
              <a:rPr lang="en-US" sz="2800" i="1" dirty="0"/>
              <a:t>his</a:t>
            </a:r>
            <a:r>
              <a:rPr lang="en-US" sz="2800" dirty="0"/>
              <a:t> lodging; to whom he </a:t>
            </a:r>
            <a:endParaRPr lang="en-US" sz="2800" dirty="0" smtClean="0"/>
          </a:p>
          <a:p>
            <a:r>
              <a:rPr lang="en-US" sz="2800" dirty="0" smtClean="0"/>
              <a:t>expounded </a:t>
            </a:r>
            <a:r>
              <a:rPr lang="en-US" sz="2800" dirty="0"/>
              <a:t>and testified the kingdom </a:t>
            </a:r>
            <a:r>
              <a:rPr lang="en-US" sz="2800" dirty="0" smtClean="0"/>
              <a:t>of </a:t>
            </a:r>
            <a:r>
              <a:rPr lang="en-US" sz="2800" dirty="0"/>
              <a:t>God, </a:t>
            </a:r>
            <a:endParaRPr lang="en-US" sz="2800" dirty="0" smtClean="0"/>
          </a:p>
          <a:p>
            <a:r>
              <a:rPr lang="en-US" sz="2800" dirty="0" smtClean="0"/>
              <a:t>persuading </a:t>
            </a:r>
            <a:r>
              <a:rPr lang="en-US" sz="2800" dirty="0"/>
              <a:t>them concerning Jesus, both out of the law </a:t>
            </a:r>
            <a:endParaRPr lang="en-US" sz="2800" dirty="0" smtClean="0"/>
          </a:p>
          <a:p>
            <a:r>
              <a:rPr lang="en-US" sz="2800" dirty="0" smtClean="0"/>
              <a:t>of </a:t>
            </a:r>
            <a:r>
              <a:rPr lang="en-US" sz="2800" dirty="0"/>
              <a:t>Moses, </a:t>
            </a:r>
            <a:r>
              <a:rPr lang="en-US" sz="2800" dirty="0" smtClean="0"/>
              <a:t>and </a:t>
            </a:r>
            <a:r>
              <a:rPr lang="en-US" sz="2800" i="1" dirty="0"/>
              <a:t>out of</a:t>
            </a:r>
            <a:r>
              <a:rPr lang="en-US" sz="2800" dirty="0"/>
              <a:t> the prophets, from morning till </a:t>
            </a:r>
            <a:endParaRPr lang="en-US" sz="2800" dirty="0" smtClean="0"/>
          </a:p>
          <a:p>
            <a:r>
              <a:rPr lang="en-US" sz="2800" dirty="0" smtClean="0"/>
              <a:t>evening</a:t>
            </a:r>
            <a:r>
              <a:rPr lang="en-US" sz="2800" dirty="0"/>
              <a:t>. </a:t>
            </a:r>
          </a:p>
        </p:txBody>
      </p:sp>
    </p:spTree>
    <p:extLst>
      <p:ext uri="{BB962C8B-B14F-4D97-AF65-F5344CB8AC3E}">
        <p14:creationId xmlns:p14="http://schemas.microsoft.com/office/powerpoint/2010/main" val="9475318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0"/>
                                  </p:iterate>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iterate type="lt">
                                    <p:tmPct val="0"/>
                                  </p:iterate>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mph" presetSubtype="0" fill="hold" nodeType="clickEffect">
                                  <p:stCondLst>
                                    <p:cond delay="0"/>
                                  </p:stCondLst>
                                  <p:iterate type="lt">
                                    <p:tmPct val="4000"/>
                                  </p:iterate>
                                  <p:childTnLst>
                                    <p:set>
                                      <p:cBhvr override="childStyle">
                                        <p:cTn id="20" dur="500" fill="hold"/>
                                        <p:tgtEl>
                                          <p:spTgt spid="3">
                                            <p:txEl>
                                              <p:pRg st="0" end="0"/>
                                            </p:txEl>
                                          </p:spTgt>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8" presetClass="emph" presetSubtype="0" fill="hold" nodeType="clickEffect">
                                  <p:stCondLst>
                                    <p:cond delay="0"/>
                                  </p:stCondLst>
                                  <p:iterate type="lt">
                                    <p:tmPct val="4000"/>
                                  </p:iterate>
                                  <p:childTnLst>
                                    <p:set>
                                      <p:cBhvr override="childStyle">
                                        <p:cTn id="24" dur="500" fill="hold"/>
                                        <p:tgtEl>
                                          <p:spTgt spid="4">
                                            <p:txEl>
                                              <p:pRg st="0" end="0"/>
                                            </p:txEl>
                                          </p:spTgt>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745505" cy="4609653"/>
          </a:xfrm>
        </p:spPr>
        <p:txBody>
          <a:bodyPr>
            <a:noAutofit/>
          </a:bodyPr>
          <a:lstStyle/>
          <a:p>
            <a:r>
              <a:rPr lang="en-US" sz="3600" dirty="0" smtClean="0"/>
              <a:t>“</a:t>
            </a:r>
            <a:r>
              <a:rPr lang="en-US" sz="3600" dirty="0"/>
              <a:t>But seek ye first the kingdom of </a:t>
            </a:r>
            <a:r>
              <a:rPr lang="en-US" sz="3600" dirty="0" smtClean="0"/>
              <a:t>God.” </a:t>
            </a:r>
            <a:r>
              <a:rPr lang="en-US" sz="2000" dirty="0" smtClean="0"/>
              <a:t>(Matt 6:33)</a:t>
            </a:r>
          </a:p>
          <a:p>
            <a:r>
              <a:rPr lang="en-US" sz="3600" dirty="0" smtClean="0"/>
              <a:t>Pray…”Thy kingdom come</a:t>
            </a:r>
            <a:r>
              <a:rPr lang="en-US" sz="4800" dirty="0" smtClean="0"/>
              <a:t>” </a:t>
            </a:r>
            <a:r>
              <a:rPr lang="en-US" sz="2000" dirty="0" smtClean="0"/>
              <a:t>(Matt 6:10)</a:t>
            </a:r>
          </a:p>
          <a:p>
            <a:r>
              <a:rPr lang="en-US" sz="3600" dirty="0" smtClean="0"/>
              <a:t>“For </a:t>
            </a:r>
            <a:r>
              <a:rPr lang="en-US" sz="3600" dirty="0"/>
              <a:t>I determined not to know any thing among you, save Jesus Christ, and him crucified</a:t>
            </a:r>
            <a:r>
              <a:rPr lang="en-US" sz="3600" dirty="0" smtClean="0"/>
              <a:t>.” </a:t>
            </a:r>
            <a:r>
              <a:rPr lang="en-US" sz="2000" dirty="0" smtClean="0"/>
              <a:t>(1Co 2</a:t>
            </a:r>
            <a:r>
              <a:rPr lang="en-US" sz="2000" dirty="0"/>
              <a:t>:</a:t>
            </a:r>
            <a:r>
              <a:rPr lang="en-US" sz="2000" dirty="0" smtClean="0"/>
              <a:t>2)  </a:t>
            </a:r>
            <a:endParaRPr lang="en-US" sz="2000" dirty="0"/>
          </a:p>
        </p:txBody>
      </p:sp>
      <p:sp>
        <p:nvSpPr>
          <p:cNvPr id="3" name="Title 2"/>
          <p:cNvSpPr>
            <a:spLocks noGrp="1"/>
          </p:cNvSpPr>
          <p:nvPr>
            <p:ph type="title"/>
          </p:nvPr>
        </p:nvSpPr>
        <p:spPr/>
        <p:txBody>
          <a:bodyPr/>
          <a:lstStyle/>
          <a:p>
            <a:r>
              <a:rPr lang="en-US" dirty="0" smtClean="0"/>
              <a:t>Priority?</a:t>
            </a:r>
            <a:endParaRPr lang="en-US" dirty="0"/>
          </a:p>
        </p:txBody>
      </p:sp>
    </p:spTree>
    <p:extLst>
      <p:ext uri="{BB962C8B-B14F-4D97-AF65-F5344CB8AC3E}">
        <p14:creationId xmlns:p14="http://schemas.microsoft.com/office/powerpoint/2010/main" val="40342901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r>
              <a:rPr lang="en-US" sz="20000" dirty="0" smtClean="0"/>
              <a:t>God</a:t>
            </a:r>
            <a:endParaRPr lang="en-US" sz="20000" dirty="0"/>
          </a:p>
        </p:txBody>
      </p:sp>
      <p:sp>
        <p:nvSpPr>
          <p:cNvPr id="3" name="Title 2"/>
          <p:cNvSpPr>
            <a:spLocks noGrp="1"/>
          </p:cNvSpPr>
          <p:nvPr>
            <p:ph type="title"/>
          </p:nvPr>
        </p:nvSpPr>
        <p:spPr/>
        <p:txBody>
          <a:bodyPr/>
          <a:lstStyle/>
          <a:p>
            <a:r>
              <a:rPr lang="en-US" dirty="0" smtClean="0"/>
              <a:t>In the Beginning…</a:t>
            </a:r>
            <a:endParaRPr lang="en-US" dirty="0"/>
          </a:p>
        </p:txBody>
      </p:sp>
    </p:spTree>
    <p:extLst>
      <p:ext uri="{BB962C8B-B14F-4D97-AF65-F5344CB8AC3E}">
        <p14:creationId xmlns:p14="http://schemas.microsoft.com/office/powerpoint/2010/main" val="208012456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Word</a:t>
            </a:r>
            <a:endParaRPr lang="en-US" dirty="0"/>
          </a:p>
        </p:txBody>
      </p:sp>
      <p:sp>
        <p:nvSpPr>
          <p:cNvPr id="4" name="Content Placeholder 3"/>
          <p:cNvSpPr txBox="1">
            <a:spLocks noGrp="1"/>
          </p:cNvSpPr>
          <p:nvPr>
            <p:ph idx="1"/>
          </p:nvPr>
        </p:nvSpPr>
        <p:spPr>
          <a:xfrm>
            <a:off x="200526" y="2248347"/>
            <a:ext cx="8502315" cy="2677656"/>
          </a:xfrm>
          <a:prstGeom prst="rect">
            <a:avLst/>
          </a:prstGeom>
          <a:noFill/>
        </p:spPr>
        <p:txBody>
          <a:bodyPr wrap="square" rtlCol="0">
            <a:spAutoFit/>
          </a:bodyPr>
          <a:lstStyle/>
          <a:p>
            <a:r>
              <a:rPr lang="en-US" dirty="0" err="1"/>
              <a:t>Joh</a:t>
            </a:r>
            <a:r>
              <a:rPr lang="en-US" dirty="0"/>
              <a:t> 1:1  In the beginning was the Word, and the Word was with God, and the Word was God. </a:t>
            </a:r>
            <a:r>
              <a:rPr lang="en-US" dirty="0" smtClean="0"/>
              <a:t>The </a:t>
            </a:r>
            <a:r>
              <a:rPr lang="en-US" dirty="0"/>
              <a:t>same was in the beginning with God. </a:t>
            </a:r>
            <a:r>
              <a:rPr lang="en-US" dirty="0" smtClean="0"/>
              <a:t>All </a:t>
            </a:r>
            <a:r>
              <a:rPr lang="en-US" dirty="0"/>
              <a:t>things were made by him; and without him was not any thing made that was </a:t>
            </a:r>
            <a:r>
              <a:rPr lang="en-US" dirty="0" smtClean="0"/>
              <a:t>made. In </a:t>
            </a:r>
            <a:r>
              <a:rPr lang="en-US" dirty="0"/>
              <a:t>him was life; and the life was the light of men. </a:t>
            </a:r>
            <a:r>
              <a:rPr lang="en-US" dirty="0" smtClean="0"/>
              <a:t>And </a:t>
            </a:r>
            <a:r>
              <a:rPr lang="en-US" dirty="0"/>
              <a:t>the light </a:t>
            </a:r>
            <a:r>
              <a:rPr lang="en-US" dirty="0" err="1"/>
              <a:t>shineth</a:t>
            </a:r>
            <a:r>
              <a:rPr lang="en-US" dirty="0"/>
              <a:t> in darkness; and the darkness comprehended it not</a:t>
            </a:r>
          </a:p>
        </p:txBody>
      </p:sp>
    </p:spTree>
    <p:extLst>
      <p:ext uri="{BB962C8B-B14F-4D97-AF65-F5344CB8AC3E}">
        <p14:creationId xmlns:p14="http://schemas.microsoft.com/office/powerpoint/2010/main" val="31897734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8490" y="2248347"/>
            <a:ext cx="7745505" cy="2083021"/>
          </a:xfrm>
        </p:spPr>
        <p:txBody>
          <a:bodyPr/>
          <a:lstStyle/>
          <a:p>
            <a:pPr marL="0" indent="0">
              <a:buNone/>
            </a:pPr>
            <a:endParaRPr lang="en-US" dirty="0"/>
          </a:p>
          <a:p>
            <a:pPr marL="0" indent="0">
              <a:buNone/>
            </a:pPr>
            <a:r>
              <a:rPr lang="en-US" dirty="0" err="1" smtClean="0"/>
              <a:t>Jer</a:t>
            </a:r>
            <a:r>
              <a:rPr lang="en-US" dirty="0" smtClean="0"/>
              <a:t> 9:23  Thus </a:t>
            </a:r>
            <a:r>
              <a:rPr lang="en-US" dirty="0"/>
              <a:t>saith the LORD, Let not the wise </a:t>
            </a:r>
            <a:r>
              <a:rPr lang="en-US" i="1" dirty="0"/>
              <a:t>man</a:t>
            </a:r>
            <a:r>
              <a:rPr lang="en-US" dirty="0"/>
              <a:t> glory in his wisdom, neither let the mighty </a:t>
            </a:r>
            <a:r>
              <a:rPr lang="en-US" i="1" dirty="0"/>
              <a:t>man</a:t>
            </a:r>
            <a:r>
              <a:rPr lang="en-US" dirty="0"/>
              <a:t> glory in his might, let not the rich </a:t>
            </a:r>
            <a:r>
              <a:rPr lang="en-US" i="1" dirty="0"/>
              <a:t>man</a:t>
            </a:r>
            <a:r>
              <a:rPr lang="en-US" dirty="0"/>
              <a:t> glory in his riches: </a:t>
            </a:r>
            <a:r>
              <a:rPr lang="en-US" dirty="0" smtClean="0"/>
              <a:t> </a:t>
            </a:r>
            <a:r>
              <a:rPr lang="en-US" dirty="0"/>
              <a:t>But let him that glorieth glory in </a:t>
            </a:r>
            <a:r>
              <a:rPr lang="en-US" dirty="0" smtClean="0"/>
              <a:t>this</a:t>
            </a:r>
            <a:endParaRPr lang="en-US" dirty="0"/>
          </a:p>
          <a:p>
            <a:endParaRPr lang="en-US" dirty="0"/>
          </a:p>
        </p:txBody>
      </p:sp>
      <p:sp>
        <p:nvSpPr>
          <p:cNvPr id="3" name="Title 2"/>
          <p:cNvSpPr>
            <a:spLocks noGrp="1"/>
          </p:cNvSpPr>
          <p:nvPr>
            <p:ph type="title"/>
          </p:nvPr>
        </p:nvSpPr>
        <p:spPr/>
        <p:txBody>
          <a:bodyPr/>
          <a:lstStyle/>
          <a:p>
            <a:r>
              <a:rPr lang="en-US" dirty="0" smtClean="0"/>
              <a:t>God is here!</a:t>
            </a:r>
            <a:endParaRPr lang="en-US" dirty="0"/>
          </a:p>
        </p:txBody>
      </p:sp>
      <p:sp>
        <p:nvSpPr>
          <p:cNvPr id="4" name="TextBox 3"/>
          <p:cNvSpPr txBox="1"/>
          <p:nvPr/>
        </p:nvSpPr>
        <p:spPr>
          <a:xfrm>
            <a:off x="5102766" y="3756023"/>
            <a:ext cx="3505267" cy="461665"/>
          </a:xfrm>
          <a:prstGeom prst="rect">
            <a:avLst/>
          </a:prstGeom>
          <a:noFill/>
        </p:spPr>
        <p:txBody>
          <a:bodyPr wrap="square" rtlCol="0">
            <a:spAutoFit/>
          </a:bodyPr>
          <a:lstStyle/>
          <a:p>
            <a:r>
              <a:rPr lang="en-US" sz="2400" dirty="0" smtClean="0"/>
              <a:t>, that </a:t>
            </a:r>
            <a:r>
              <a:rPr lang="en-US" sz="2400" dirty="0"/>
              <a:t>he </a:t>
            </a:r>
            <a:r>
              <a:rPr lang="en-US" sz="2400" dirty="0" err="1"/>
              <a:t>understandeth</a:t>
            </a:r>
            <a:r>
              <a:rPr lang="en-US" sz="2400" dirty="0"/>
              <a:t> </a:t>
            </a:r>
            <a:endParaRPr lang="en-US" sz="2400" dirty="0" smtClean="0"/>
          </a:p>
        </p:txBody>
      </p:sp>
      <p:sp>
        <p:nvSpPr>
          <p:cNvPr id="5" name="TextBox 4"/>
          <p:cNvSpPr txBox="1"/>
          <p:nvPr/>
        </p:nvSpPr>
        <p:spPr>
          <a:xfrm>
            <a:off x="3213089" y="4217688"/>
            <a:ext cx="8684018" cy="461665"/>
          </a:xfrm>
          <a:prstGeom prst="rect">
            <a:avLst/>
          </a:prstGeom>
          <a:noFill/>
        </p:spPr>
        <p:txBody>
          <a:bodyPr wrap="square" rtlCol="0">
            <a:spAutoFit/>
          </a:bodyPr>
          <a:lstStyle/>
          <a:p>
            <a:r>
              <a:rPr lang="en-US" sz="2400" dirty="0"/>
              <a:t>that I </a:t>
            </a:r>
            <a:r>
              <a:rPr lang="en-US" sz="2400" i="1" dirty="0"/>
              <a:t>am</a:t>
            </a:r>
            <a:r>
              <a:rPr lang="en-US" sz="2400" dirty="0"/>
              <a:t> the LORD which exercise </a:t>
            </a:r>
            <a:endParaRPr lang="en-US" sz="2400" dirty="0" smtClean="0"/>
          </a:p>
        </p:txBody>
      </p:sp>
      <p:sp>
        <p:nvSpPr>
          <p:cNvPr id="6" name="TextBox 5"/>
          <p:cNvSpPr txBox="1"/>
          <p:nvPr/>
        </p:nvSpPr>
        <p:spPr>
          <a:xfrm>
            <a:off x="688490" y="4217688"/>
            <a:ext cx="2594350" cy="461665"/>
          </a:xfrm>
          <a:prstGeom prst="rect">
            <a:avLst/>
          </a:prstGeom>
          <a:noFill/>
        </p:spPr>
        <p:txBody>
          <a:bodyPr wrap="square" rtlCol="0">
            <a:spAutoFit/>
          </a:bodyPr>
          <a:lstStyle/>
          <a:p>
            <a:r>
              <a:rPr lang="en-US" sz="2400" dirty="0"/>
              <a:t>and knoweth me, </a:t>
            </a:r>
          </a:p>
        </p:txBody>
      </p:sp>
      <p:sp>
        <p:nvSpPr>
          <p:cNvPr id="7" name="TextBox 6"/>
          <p:cNvSpPr txBox="1"/>
          <p:nvPr/>
        </p:nvSpPr>
        <p:spPr>
          <a:xfrm>
            <a:off x="688490" y="4679353"/>
            <a:ext cx="7919543" cy="830997"/>
          </a:xfrm>
          <a:prstGeom prst="rect">
            <a:avLst/>
          </a:prstGeom>
          <a:noFill/>
        </p:spPr>
        <p:txBody>
          <a:bodyPr wrap="square" rtlCol="0">
            <a:spAutoFit/>
          </a:bodyPr>
          <a:lstStyle/>
          <a:p>
            <a:r>
              <a:rPr lang="en-US" sz="2400" dirty="0"/>
              <a:t>lovingkindness, judgment, and righteousness, in the earth: for in these </a:t>
            </a:r>
            <a:r>
              <a:rPr lang="en-US" sz="2400" i="1" dirty="0"/>
              <a:t>things</a:t>
            </a:r>
            <a:r>
              <a:rPr lang="en-US" sz="2400" dirty="0"/>
              <a:t> I delight, saith the LORD. </a:t>
            </a:r>
          </a:p>
        </p:txBody>
      </p:sp>
    </p:spTree>
    <p:extLst>
      <p:ext uri="{BB962C8B-B14F-4D97-AF65-F5344CB8AC3E}">
        <p14:creationId xmlns:p14="http://schemas.microsoft.com/office/powerpoint/2010/main" val="6824754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0"/>
                                  </p:iterate>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8" presetClass="emph" presetSubtype="0" fill="hold" grpId="1" nodeType="clickEffect">
                                  <p:stCondLst>
                                    <p:cond delay="0"/>
                                  </p:stCondLst>
                                  <p:iterate type="lt">
                                    <p:tmPct val="4000"/>
                                  </p:iterate>
                                  <p:childTnLst>
                                    <p:set>
                                      <p:cBhvr override="childStyle">
                                        <p:cTn id="28" dur="500" fill="hold"/>
                                        <p:tgtEl>
                                          <p:spTgt spid="4"/>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8" presetClass="emph" presetSubtype="0" fill="hold" grpId="1" nodeType="clickEffect">
                                  <p:stCondLst>
                                    <p:cond delay="0"/>
                                  </p:stCondLst>
                                  <p:iterate type="lt">
                                    <p:tmPct val="4000"/>
                                  </p:iterate>
                                  <p:childTnLst>
                                    <p:set>
                                      <p:cBhvr override="childStyle">
                                        <p:cTn id="32"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4" grpId="1"/>
      <p:bldP spid="5" grpId="0"/>
      <p:bldP spid="6" grpId="0"/>
      <p:bldP spid="6" grpId="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God Said….</a:t>
            </a:r>
            <a:endParaRPr lang="en-US" dirty="0"/>
          </a:p>
        </p:txBody>
      </p:sp>
      <p:sp>
        <p:nvSpPr>
          <p:cNvPr id="3" name="Rectangle 2"/>
          <p:cNvSpPr/>
          <p:nvPr/>
        </p:nvSpPr>
        <p:spPr>
          <a:xfrm>
            <a:off x="85476" y="3472458"/>
            <a:ext cx="8643706" cy="3385542"/>
          </a:xfrm>
          <a:prstGeom prst="rect">
            <a:avLst/>
          </a:prstGeom>
        </p:spPr>
        <p:txBody>
          <a:bodyPr wrap="square">
            <a:spAutoFit/>
          </a:bodyPr>
          <a:lstStyle/>
          <a:p>
            <a:r>
              <a:rPr lang="en-US" sz="2800" dirty="0" smtClean="0"/>
              <a:t>God’s pronouncements are not suggestions—they are creation. Nor are they like the Greek philosophers that claimed the gods produces an alternate reality. When He speaks…. he creates. </a:t>
            </a:r>
          </a:p>
          <a:p>
            <a:endParaRPr lang="en-US" sz="2800" dirty="0" smtClean="0"/>
          </a:p>
          <a:p>
            <a:r>
              <a:rPr lang="en-US" sz="2800" dirty="0" smtClean="0"/>
              <a:t>God’s pronouncement of salvation is not one of recognition or mirage, it is rather creation. </a:t>
            </a:r>
          </a:p>
          <a:p>
            <a:endParaRPr lang="en-US" dirty="0"/>
          </a:p>
        </p:txBody>
      </p:sp>
      <p:sp>
        <p:nvSpPr>
          <p:cNvPr id="4" name="TextBox 3"/>
          <p:cNvSpPr txBox="1"/>
          <p:nvPr/>
        </p:nvSpPr>
        <p:spPr>
          <a:xfrm>
            <a:off x="0" y="2305261"/>
            <a:ext cx="9256160" cy="954107"/>
          </a:xfrm>
          <a:prstGeom prst="rect">
            <a:avLst/>
          </a:prstGeom>
          <a:noFill/>
        </p:spPr>
        <p:txBody>
          <a:bodyPr wrap="none" rtlCol="0">
            <a:spAutoFit/>
          </a:bodyPr>
          <a:lstStyle/>
          <a:p>
            <a:r>
              <a:rPr lang="en-US" sz="2800" dirty="0" smtClean="0"/>
              <a:t>“In the beginning God made something out of absolutely </a:t>
            </a:r>
          </a:p>
          <a:p>
            <a:r>
              <a:rPr lang="en-US" sz="2800" dirty="0" smtClean="0"/>
              <a:t>Nothing… that principal has never changed.” </a:t>
            </a:r>
            <a:r>
              <a:rPr lang="en-US" sz="1200" dirty="0" smtClean="0"/>
              <a:t>(pastor </a:t>
            </a:r>
            <a:r>
              <a:rPr lang="en-US" sz="1200" dirty="0" err="1" smtClean="0"/>
              <a:t>Elu</a:t>
            </a:r>
            <a:r>
              <a:rPr lang="en-US" sz="1200" dirty="0" smtClean="0"/>
              <a:t>)</a:t>
            </a:r>
            <a:endParaRPr lang="en-US" sz="1200" dirty="0"/>
          </a:p>
        </p:txBody>
      </p:sp>
    </p:spTree>
    <p:extLst>
      <p:ext uri="{BB962C8B-B14F-4D97-AF65-F5344CB8AC3E}">
        <p14:creationId xmlns:p14="http://schemas.microsoft.com/office/powerpoint/2010/main" val="37059126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841" y="2248348"/>
            <a:ext cx="8901118" cy="4058732"/>
          </a:xfrm>
        </p:spPr>
        <p:txBody>
          <a:bodyPr>
            <a:normAutofit fontScale="92500" lnSpcReduction="10000"/>
          </a:bodyPr>
          <a:lstStyle/>
          <a:p>
            <a:r>
              <a:rPr lang="en-US" sz="3600" dirty="0"/>
              <a:t>Gen 2:9  And out of the ground made the LORD God to grow every tree that is </a:t>
            </a:r>
            <a:r>
              <a:rPr lang="en-US" sz="3600" dirty="0" smtClean="0"/>
              <a:t>pleasant </a:t>
            </a:r>
            <a:r>
              <a:rPr lang="en-US" sz="3600" dirty="0"/>
              <a:t>to the sight, and good for food; the tree of life also in the midst of </a:t>
            </a:r>
            <a:r>
              <a:rPr lang="en-US" sz="3600" dirty="0" smtClean="0"/>
              <a:t>the garden</a:t>
            </a:r>
            <a:r>
              <a:rPr lang="en-US" sz="3600" dirty="0"/>
              <a:t>, and the tree of knowledge of good and evil</a:t>
            </a:r>
            <a:r>
              <a:rPr lang="en-US" sz="3600" dirty="0" smtClean="0"/>
              <a:t>.</a:t>
            </a:r>
          </a:p>
          <a:p>
            <a:r>
              <a:rPr lang="en-US" sz="3600" dirty="0" smtClean="0"/>
              <a:t>Two Ways…Didache</a:t>
            </a:r>
          </a:p>
          <a:p>
            <a:r>
              <a:rPr lang="en-US" sz="3600" dirty="0" smtClean="0"/>
              <a:t>Two Ways…</a:t>
            </a:r>
            <a:r>
              <a:rPr lang="en-US" sz="3600" dirty="0" err="1" smtClean="0"/>
              <a:t>Shleitheim</a:t>
            </a:r>
            <a:r>
              <a:rPr lang="en-US" sz="3600" dirty="0" smtClean="0"/>
              <a:t> Confession</a:t>
            </a:r>
          </a:p>
          <a:p>
            <a:r>
              <a:rPr lang="en-US" sz="3600" dirty="0" smtClean="0"/>
              <a:t> Two Kingdoms</a:t>
            </a:r>
            <a:endParaRPr lang="en-US" sz="3600" dirty="0"/>
          </a:p>
          <a:p>
            <a:pPr marL="0" indent="0">
              <a:buNone/>
            </a:pPr>
            <a:endParaRPr lang="en-US" dirty="0"/>
          </a:p>
        </p:txBody>
      </p:sp>
      <p:sp>
        <p:nvSpPr>
          <p:cNvPr id="3" name="Title 2"/>
          <p:cNvSpPr>
            <a:spLocks noGrp="1"/>
          </p:cNvSpPr>
          <p:nvPr>
            <p:ph type="title"/>
          </p:nvPr>
        </p:nvSpPr>
        <p:spPr/>
        <p:txBody>
          <a:bodyPr/>
          <a:lstStyle/>
          <a:p>
            <a:r>
              <a:rPr lang="en-US" dirty="0" smtClean="0"/>
              <a:t>Two Trees</a:t>
            </a:r>
            <a:endParaRPr lang="en-US" dirty="0"/>
          </a:p>
        </p:txBody>
      </p:sp>
    </p:spTree>
    <p:extLst>
      <p:ext uri="{BB962C8B-B14F-4D97-AF65-F5344CB8AC3E}">
        <p14:creationId xmlns:p14="http://schemas.microsoft.com/office/powerpoint/2010/main" val="21212641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rdenOfEd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747" y="0"/>
            <a:ext cx="9924747" cy="6858000"/>
          </a:xfrm>
          <a:prstGeom prst="rect">
            <a:avLst/>
          </a:prstGeom>
        </p:spPr>
      </p:pic>
    </p:spTree>
    <p:extLst>
      <p:ext uri="{BB962C8B-B14F-4D97-AF65-F5344CB8AC3E}">
        <p14:creationId xmlns:p14="http://schemas.microsoft.com/office/powerpoint/2010/main" val="21413693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0632" y="2248347"/>
            <a:ext cx="8903367" cy="4342285"/>
          </a:xfrm>
        </p:spPr>
        <p:txBody>
          <a:bodyPr>
            <a:normAutofit fontScale="92500" lnSpcReduction="20000"/>
          </a:bodyPr>
          <a:lstStyle/>
          <a:p>
            <a:r>
              <a:rPr lang="en-US" sz="3200" dirty="0" smtClean="0"/>
              <a:t>Living by the “infilling” power of God.</a:t>
            </a:r>
          </a:p>
          <a:p>
            <a:pPr marL="0" indent="0">
              <a:buNone/>
            </a:pPr>
            <a:endParaRPr lang="en-US" dirty="0"/>
          </a:p>
          <a:p>
            <a:r>
              <a:rPr lang="en-US" sz="3200" dirty="0"/>
              <a:t>Rev 22:14  Blessed </a:t>
            </a:r>
            <a:r>
              <a:rPr lang="en-US" sz="3200" i="1" dirty="0"/>
              <a:t>are</a:t>
            </a:r>
            <a:r>
              <a:rPr lang="en-US" sz="3200" dirty="0"/>
              <a:t> they that do </a:t>
            </a:r>
            <a:r>
              <a:rPr lang="en-US" sz="3200" dirty="0" smtClean="0"/>
              <a:t>his commandments,  </a:t>
            </a:r>
            <a:r>
              <a:rPr lang="en-US" sz="3200" dirty="0"/>
              <a:t>that they may have right to the tree of life, and may enter in through the gates into the city. </a:t>
            </a:r>
          </a:p>
          <a:p>
            <a:endParaRPr lang="en-US" dirty="0" smtClean="0"/>
          </a:p>
          <a:p>
            <a:r>
              <a:rPr lang="en-US" sz="3200" dirty="0" smtClean="0"/>
              <a:t>Rev 2</a:t>
            </a:r>
            <a:r>
              <a:rPr lang="en-US" sz="3200" dirty="0"/>
              <a:t>:7  He that hath an ear, let him hear what the Spirit saith unto the churches; To him that </a:t>
            </a:r>
            <a:r>
              <a:rPr lang="en-US" sz="3200" dirty="0" err="1"/>
              <a:t>overcometh</a:t>
            </a:r>
            <a:r>
              <a:rPr lang="en-US" sz="3200" dirty="0"/>
              <a:t> will I give to eat of the tree of life, which is in the midst of the paradise of God. </a:t>
            </a:r>
          </a:p>
          <a:p>
            <a:endParaRPr lang="en-US" dirty="0"/>
          </a:p>
        </p:txBody>
      </p:sp>
      <p:sp>
        <p:nvSpPr>
          <p:cNvPr id="3" name="Title 2"/>
          <p:cNvSpPr>
            <a:spLocks noGrp="1"/>
          </p:cNvSpPr>
          <p:nvPr>
            <p:ph type="title"/>
          </p:nvPr>
        </p:nvSpPr>
        <p:spPr/>
        <p:txBody>
          <a:bodyPr/>
          <a:lstStyle/>
          <a:p>
            <a:r>
              <a:rPr lang="en-US" dirty="0" smtClean="0"/>
              <a:t>Tree of life </a:t>
            </a:r>
            <a:endParaRPr lang="en-US" dirty="0"/>
          </a:p>
        </p:txBody>
      </p:sp>
    </p:spTree>
    <p:extLst>
      <p:ext uri="{BB962C8B-B14F-4D97-AF65-F5344CB8AC3E}">
        <p14:creationId xmlns:p14="http://schemas.microsoft.com/office/powerpoint/2010/main" val="39856890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Jesus is Life</a:t>
            </a:r>
            <a:endParaRPr lang="en-US" dirty="0"/>
          </a:p>
        </p:txBody>
      </p:sp>
      <p:sp>
        <p:nvSpPr>
          <p:cNvPr id="3" name="TextBox 2"/>
          <p:cNvSpPr txBox="1"/>
          <p:nvPr/>
        </p:nvSpPr>
        <p:spPr>
          <a:xfrm>
            <a:off x="349250" y="2583388"/>
            <a:ext cx="4826000" cy="3231654"/>
          </a:xfrm>
          <a:prstGeom prst="rect">
            <a:avLst/>
          </a:prstGeom>
          <a:noFill/>
        </p:spPr>
        <p:txBody>
          <a:bodyPr wrap="square" rtlCol="0">
            <a:spAutoFit/>
          </a:bodyPr>
          <a:lstStyle/>
          <a:p>
            <a:r>
              <a:rPr lang="en-US" sz="3200" dirty="0" smtClean="0"/>
              <a:t>“We believe our Lord Jesus Christ to be none </a:t>
            </a:r>
          </a:p>
          <a:p>
            <a:r>
              <a:rPr lang="en-US" sz="3200" dirty="0" smtClean="0"/>
              <a:t>other than that Tree of Life whose leaves are </a:t>
            </a:r>
          </a:p>
          <a:p>
            <a:r>
              <a:rPr lang="en-US" sz="3200" dirty="0" smtClean="0"/>
              <a:t>for the healing of the nation.”</a:t>
            </a:r>
          </a:p>
          <a:p>
            <a:r>
              <a:rPr lang="en-US" sz="1200" dirty="0" smtClean="0"/>
              <a:t>(Spurgeon –Christ the tree of Life)</a:t>
            </a:r>
            <a:endParaRPr lang="en-US" sz="1200" dirty="0"/>
          </a:p>
        </p:txBody>
      </p:sp>
      <p:pic>
        <p:nvPicPr>
          <p:cNvPr id="4" name="Picture 3" descr="spurgeon.JPG"/>
          <p:cNvPicPr>
            <a:picLocks noChangeAspect="1"/>
          </p:cNvPicPr>
          <p:nvPr/>
        </p:nvPicPr>
        <p:blipFill>
          <a:blip r:embed="rId2" cstate="print">
            <a:extLst>
              <a:ext uri="{BEBA8EAE-BF5A-486C-A8C5-ECC9F3942E4B}">
                <a14:imgProps xmlns:a14="http://schemas.microsoft.com/office/drawing/2010/main">
                  <a14:imgLayer r:embed="rId3">
                    <a14:imgEffect>
                      <a14:backgroundRemoval t="725" b="100000" l="0" r="98519"/>
                    </a14:imgEffect>
                  </a14:imgLayer>
                </a14:imgProps>
              </a:ext>
              <a:ext uri="{28A0092B-C50C-407E-A947-70E740481C1C}">
                <a14:useLocalDpi xmlns:a14="http://schemas.microsoft.com/office/drawing/2010/main" val="0"/>
              </a:ext>
            </a:extLst>
          </a:blip>
          <a:stretch>
            <a:fillRect/>
          </a:stretch>
        </p:blipFill>
        <p:spPr>
          <a:xfrm flipH="1">
            <a:off x="4845741" y="2583388"/>
            <a:ext cx="4298259" cy="4029542"/>
          </a:xfrm>
          <a:prstGeom prst="rect">
            <a:avLst/>
          </a:prstGeom>
        </p:spPr>
      </p:pic>
    </p:spTree>
    <p:extLst>
      <p:ext uri="{BB962C8B-B14F-4D97-AF65-F5344CB8AC3E}">
        <p14:creationId xmlns:p14="http://schemas.microsoft.com/office/powerpoint/2010/main" val="2830842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2195" y="206256"/>
            <a:ext cx="4073671" cy="1224732"/>
          </a:xfrm>
        </p:spPr>
        <p:txBody>
          <a:bodyPr/>
          <a:lstStyle/>
          <a:p>
            <a:r>
              <a:rPr lang="en-US" sz="5400" dirty="0"/>
              <a:t>I</a:t>
            </a:r>
            <a:r>
              <a:rPr lang="en-US" sz="5400" dirty="0" smtClean="0"/>
              <a:t>ntroduction</a:t>
            </a:r>
            <a:endParaRPr lang="en-US" sz="5400" dirty="0"/>
          </a:p>
        </p:txBody>
      </p:sp>
      <p:sp>
        <p:nvSpPr>
          <p:cNvPr id="3" name="Content Placeholder 2"/>
          <p:cNvSpPr>
            <a:spLocks noGrp="1"/>
          </p:cNvSpPr>
          <p:nvPr>
            <p:ph idx="1"/>
          </p:nvPr>
        </p:nvSpPr>
        <p:spPr>
          <a:xfrm>
            <a:off x="304316" y="559398"/>
            <a:ext cx="4116667" cy="5566765"/>
          </a:xfrm>
        </p:spPr>
        <p:txBody>
          <a:bodyPr>
            <a:normAutofit/>
          </a:bodyPr>
          <a:lstStyle/>
          <a:p>
            <a:r>
              <a:rPr lang="en-US" sz="4800" dirty="0" smtClean="0"/>
              <a:t>Who I am.</a:t>
            </a:r>
          </a:p>
          <a:p>
            <a:r>
              <a:rPr lang="en-US" sz="4800" dirty="0" smtClean="0"/>
              <a:t>Who I’m not.</a:t>
            </a:r>
            <a:endParaRPr lang="en-US" sz="4800" dirty="0" smtClean="0">
              <a:sym typeface="Wingdings"/>
            </a:endParaRPr>
          </a:p>
          <a:p>
            <a:r>
              <a:rPr lang="en-US" sz="4800" dirty="0" smtClean="0">
                <a:sym typeface="Wingdings"/>
              </a:rPr>
              <a:t>Quote</a:t>
            </a:r>
            <a:endParaRPr lang="en-US" sz="4800" dirty="0" smtClean="0"/>
          </a:p>
        </p:txBody>
      </p:sp>
      <p:sp>
        <p:nvSpPr>
          <p:cNvPr id="4" name="TextBox 3"/>
          <p:cNvSpPr txBox="1"/>
          <p:nvPr/>
        </p:nvSpPr>
        <p:spPr>
          <a:xfrm>
            <a:off x="5566832" y="1915582"/>
            <a:ext cx="2544116" cy="3939540"/>
          </a:xfrm>
          <a:prstGeom prst="rect">
            <a:avLst/>
          </a:prstGeom>
          <a:noFill/>
        </p:spPr>
        <p:txBody>
          <a:bodyPr wrap="square" rtlCol="0">
            <a:spAutoFit/>
          </a:bodyPr>
          <a:lstStyle/>
          <a:p>
            <a:r>
              <a:rPr lang="en-US" sz="25000" dirty="0" smtClean="0">
                <a:solidFill>
                  <a:schemeClr val="bg1">
                    <a:lumMod val="50000"/>
                  </a:schemeClr>
                </a:solidFill>
                <a:sym typeface="Wingdings"/>
              </a:rPr>
              <a:t></a:t>
            </a:r>
            <a:endParaRPr lang="en-US" sz="25000" dirty="0">
              <a:solidFill>
                <a:schemeClr val="bg1">
                  <a:lumMod val="50000"/>
                </a:schemeClr>
              </a:solidFill>
            </a:endParaRPr>
          </a:p>
        </p:txBody>
      </p:sp>
    </p:spTree>
    <p:extLst>
      <p:ext uri="{BB962C8B-B14F-4D97-AF65-F5344CB8AC3E}">
        <p14:creationId xmlns:p14="http://schemas.microsoft.com/office/powerpoint/2010/main" val="380741553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k19948boj.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39" y="814167"/>
            <a:ext cx="8820623" cy="5490235"/>
          </a:xfrm>
          <a:prstGeom prst="rect">
            <a:avLst/>
          </a:prstGeom>
        </p:spPr>
      </p:pic>
      <p:sp>
        <p:nvSpPr>
          <p:cNvPr id="3" name="TextBox 2"/>
          <p:cNvSpPr txBox="1"/>
          <p:nvPr/>
        </p:nvSpPr>
        <p:spPr>
          <a:xfrm>
            <a:off x="952475" y="1680057"/>
            <a:ext cx="2836333" cy="584776"/>
          </a:xfrm>
          <a:prstGeom prst="rect">
            <a:avLst/>
          </a:prstGeom>
          <a:noFill/>
        </p:spPr>
        <p:txBody>
          <a:bodyPr wrap="square" rtlCol="0">
            <a:spAutoFit/>
          </a:bodyPr>
          <a:lstStyle/>
          <a:p>
            <a:r>
              <a:rPr lang="en-US" sz="3200" dirty="0" smtClean="0"/>
              <a:t>Do good Stuff.</a:t>
            </a:r>
            <a:endParaRPr lang="en-US" sz="3200" dirty="0"/>
          </a:p>
        </p:txBody>
      </p:sp>
      <p:sp>
        <p:nvSpPr>
          <p:cNvPr id="4" name="TextBox 3"/>
          <p:cNvSpPr txBox="1"/>
          <p:nvPr/>
        </p:nvSpPr>
        <p:spPr>
          <a:xfrm>
            <a:off x="4977958" y="1652141"/>
            <a:ext cx="2550584" cy="1077218"/>
          </a:xfrm>
          <a:prstGeom prst="rect">
            <a:avLst/>
          </a:prstGeom>
          <a:noFill/>
        </p:spPr>
        <p:txBody>
          <a:bodyPr wrap="square" rtlCol="0">
            <a:spAutoFit/>
          </a:bodyPr>
          <a:lstStyle/>
          <a:p>
            <a:r>
              <a:rPr lang="en-US" sz="3200" dirty="0" smtClean="0"/>
              <a:t>Don’t do bad stuff.</a:t>
            </a:r>
            <a:endParaRPr lang="en-US" sz="3200" dirty="0"/>
          </a:p>
        </p:txBody>
      </p:sp>
      <p:sp>
        <p:nvSpPr>
          <p:cNvPr id="5" name="TextBox 4"/>
          <p:cNvSpPr txBox="1"/>
          <p:nvPr/>
        </p:nvSpPr>
        <p:spPr>
          <a:xfrm>
            <a:off x="1707708" y="2928556"/>
            <a:ext cx="5820834" cy="1569660"/>
          </a:xfrm>
          <a:prstGeom prst="rect">
            <a:avLst/>
          </a:prstGeom>
          <a:noFill/>
        </p:spPr>
        <p:txBody>
          <a:bodyPr wrap="square" rtlCol="0">
            <a:spAutoFit/>
          </a:bodyPr>
          <a:lstStyle/>
          <a:p>
            <a:pPr algn="ctr"/>
            <a:r>
              <a:rPr lang="en-US" sz="9600" dirty="0" smtClean="0"/>
              <a:t>Law</a:t>
            </a:r>
            <a:endParaRPr lang="en-US" sz="9600" dirty="0"/>
          </a:p>
        </p:txBody>
      </p:sp>
      <p:pic>
        <p:nvPicPr>
          <p:cNvPr id="6" name="Picture 5" descr="AA02277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568069">
            <a:off x="1978843" y="1703486"/>
            <a:ext cx="5998226" cy="3866044"/>
          </a:xfrm>
          <a:prstGeom prst="rect">
            <a:avLst/>
          </a:prstGeom>
        </p:spPr>
      </p:pic>
      <p:pic>
        <p:nvPicPr>
          <p:cNvPr id="7" name="Picture 6" descr="crown.jpg"/>
          <p:cNvPicPr>
            <a:picLocks noChangeAspect="1"/>
          </p:cNvPicPr>
          <p:nvPr/>
        </p:nvPicPr>
        <p:blipFill>
          <a:blip r:embed="rId4" cstate="print">
            <a:extLst>
              <a:ext uri="{BEBA8EAE-BF5A-486C-A8C5-ECC9F3942E4B}">
                <a14:imgProps xmlns:a14="http://schemas.microsoft.com/office/drawing/2010/main">
                  <a14:imgLayer r:embed="rId5">
                    <a14:imgEffect>
                      <a14:backgroundRemoval t="1644" b="98356" l="0" r="97661"/>
                    </a14:imgEffect>
                  </a14:imgLayer>
                </a14:imgProps>
              </a:ext>
              <a:ext uri="{28A0092B-C50C-407E-A947-70E740481C1C}">
                <a14:useLocalDpi xmlns:a14="http://schemas.microsoft.com/office/drawing/2010/main" val="0"/>
              </a:ext>
            </a:extLst>
          </a:blip>
          <a:stretch>
            <a:fillRect/>
          </a:stretch>
        </p:blipFill>
        <p:spPr>
          <a:xfrm>
            <a:off x="3304674" y="858627"/>
            <a:ext cx="2133600" cy="1517904"/>
          </a:xfrm>
          <a:prstGeom prst="rect">
            <a:avLst/>
          </a:prstGeom>
        </p:spPr>
      </p:pic>
      <p:pic>
        <p:nvPicPr>
          <p:cNvPr id="8" name="Picture 7" descr="stk19975boj.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9143" y="1353388"/>
            <a:ext cx="2600031" cy="3496173"/>
          </a:xfrm>
          <a:prstGeom prst="rect">
            <a:avLst/>
          </a:prstGeom>
        </p:spPr>
      </p:pic>
    </p:spTree>
    <p:extLst>
      <p:ext uri="{BB962C8B-B14F-4D97-AF65-F5344CB8AC3E}">
        <p14:creationId xmlns:p14="http://schemas.microsoft.com/office/powerpoint/2010/main" val="29904277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 by="(-#ppt_w*2)" calcmode="lin" valueType="num">
                                      <p:cBhvr rctx="PPT">
                                        <p:cTn id="19" dur="400" autoRev="1" fill="hold">
                                          <p:stCondLst>
                                            <p:cond delay="0"/>
                                          </p:stCondLst>
                                        </p:cTn>
                                        <p:tgtEl>
                                          <p:spTgt spid="5"/>
                                        </p:tgtEl>
                                        <p:attrNameLst>
                                          <p:attrName>ppt_w</p:attrName>
                                        </p:attrNameLst>
                                      </p:cBhvr>
                                    </p:anim>
                                    <p:anim by="(#ppt_w*0.50)" calcmode="lin" valueType="num">
                                      <p:cBhvr>
                                        <p:cTn id="20" dur="400" decel="50000" autoRev="1" fill="hold">
                                          <p:stCondLst>
                                            <p:cond delay="0"/>
                                          </p:stCondLst>
                                        </p:cTn>
                                        <p:tgtEl>
                                          <p:spTgt spid="5"/>
                                        </p:tgtEl>
                                        <p:attrNameLst>
                                          <p:attrName>ppt_x</p:attrName>
                                        </p:attrNameLst>
                                      </p:cBhvr>
                                    </p:anim>
                                    <p:anim from="(-#ppt_h/2)" to="(#ppt_y)" calcmode="lin" valueType="num">
                                      <p:cBhvr>
                                        <p:cTn id="21" dur="800" fill="hold">
                                          <p:stCondLst>
                                            <p:cond delay="0"/>
                                          </p:stCondLst>
                                        </p:cTn>
                                        <p:tgtEl>
                                          <p:spTgt spid="5"/>
                                        </p:tgtEl>
                                        <p:attrNameLst>
                                          <p:attrName>ppt_y</p:attrName>
                                        </p:attrNameLst>
                                      </p:cBhvr>
                                    </p:anim>
                                    <p:animRot by="21600000">
                                      <p:cBhvr>
                                        <p:cTn id="22" dur="800" fill="hold">
                                          <p:stCondLst>
                                            <p:cond delay="0"/>
                                          </p:stCondLst>
                                        </p:cTn>
                                        <p:tgtEl>
                                          <p:spTgt spid="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3"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
                                        <p:tgtEl>
                                          <p:spTgt spid="7"/>
                                        </p:tgtEl>
                                      </p:cBhvr>
                                    </p:animEffect>
                                    <p:anim calcmode="lin" valueType="num">
                                      <p:cBhvr>
                                        <p:cTn id="34" dur="400" fill="hold"/>
                                        <p:tgtEl>
                                          <p:spTgt spid="7"/>
                                        </p:tgtEl>
                                        <p:attrNameLst>
                                          <p:attrName>ppt_x</p:attrName>
                                        </p:attrNameLst>
                                      </p:cBhvr>
                                      <p:tavLst>
                                        <p:tav tm="0">
                                          <p:val>
                                            <p:strVal val="#ppt_x"/>
                                          </p:val>
                                        </p:tav>
                                        <p:tav tm="100000">
                                          <p:val>
                                            <p:strVal val="#ppt_x"/>
                                          </p:val>
                                        </p:tav>
                                      </p:tavLst>
                                    </p:anim>
                                    <p:anim calcmode="lin" valueType="num">
                                      <p:cBhvr>
                                        <p:cTn id="35" dur="400" fill="hold"/>
                                        <p:tgtEl>
                                          <p:spTgt spid="7"/>
                                        </p:tgtEl>
                                        <p:attrNameLst>
                                          <p:attrName>ppt_y</p:attrName>
                                        </p:attrNameLst>
                                      </p:cBhvr>
                                      <p:tavLst>
                                        <p:tav tm="0">
                                          <p:val>
                                            <p:strVal val="#ppt_y+0.31"/>
                                          </p:val>
                                        </p:tav>
                                        <p:tav tm="100000">
                                          <p:val>
                                            <p:strVal val="#ppt_y+0.31"/>
                                          </p:val>
                                        </p:tav>
                                      </p:tavLst>
                                    </p:anim>
                                    <p:anim calcmode="lin" valueType="num">
                                      <p:cBhvr>
                                        <p:cTn id="36"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800" decel="100000"/>
                                        <p:tgtEl>
                                          <p:spTgt spid="8"/>
                                        </p:tgtEl>
                                      </p:cBhvr>
                                    </p:animEffect>
                                    <p:anim calcmode="lin" valueType="num">
                                      <p:cBhvr>
                                        <p:cTn id="43" dur="800" decel="100000" fill="hold"/>
                                        <p:tgtEl>
                                          <p:spTgt spid="8"/>
                                        </p:tgtEl>
                                        <p:attrNameLst>
                                          <p:attrName>style.rotation</p:attrName>
                                        </p:attrNameLst>
                                      </p:cBhvr>
                                      <p:tavLst>
                                        <p:tav tm="0">
                                          <p:val>
                                            <p:fltVal val="-90"/>
                                          </p:val>
                                        </p:tav>
                                        <p:tav tm="100000">
                                          <p:val>
                                            <p:fltVal val="0"/>
                                          </p:val>
                                        </p:tav>
                                      </p:tavLst>
                                    </p:anim>
                                    <p:anim calcmode="lin" valueType="num">
                                      <p:cBhvr>
                                        <p:cTn id="44" dur="800" decel="100000" fill="hold"/>
                                        <p:tgtEl>
                                          <p:spTgt spid="8"/>
                                        </p:tgtEl>
                                        <p:attrNameLst>
                                          <p:attrName>ppt_x</p:attrName>
                                        </p:attrNameLst>
                                      </p:cBhvr>
                                      <p:tavLst>
                                        <p:tav tm="0">
                                          <p:val>
                                            <p:strVal val="#ppt_x+0.4"/>
                                          </p:val>
                                        </p:tav>
                                        <p:tav tm="100000">
                                          <p:val>
                                            <p:strVal val="#ppt_x-0.05"/>
                                          </p:val>
                                        </p:tav>
                                      </p:tavLst>
                                    </p:anim>
                                    <p:anim calcmode="lin" valueType="num">
                                      <p:cBhvr>
                                        <p:cTn id="45" dur="800" decel="100000" fill="hold"/>
                                        <p:tgtEl>
                                          <p:spTgt spid="8"/>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368" y="1544705"/>
            <a:ext cx="4665579" cy="5099399"/>
          </a:xfrm>
        </p:spPr>
        <p:txBody>
          <a:bodyPr/>
          <a:lstStyle/>
          <a:p>
            <a:endParaRPr lang="en-US" dirty="0"/>
          </a:p>
          <a:p>
            <a:pPr marL="0" indent="0">
              <a:buNone/>
            </a:pPr>
            <a:r>
              <a:rPr lang="en-US" dirty="0"/>
              <a:t>Gen 3:22  And the LORD God said, Behold, the man is become as one of us, to know good and evil: and now, lest he put forth his hand, and take also of the tree of life, and eat, and live for ever: </a:t>
            </a:r>
          </a:p>
          <a:p>
            <a:pPr marL="0" indent="0">
              <a:buNone/>
            </a:pPr>
            <a:r>
              <a:rPr lang="en-US" dirty="0"/>
              <a:t>Gen 3:23  Therefore the LORD God sent him forth from the garden of Eden, to till the ground from whence he was </a:t>
            </a:r>
            <a:r>
              <a:rPr lang="en-US" dirty="0" smtClean="0"/>
              <a:t>taken.</a:t>
            </a:r>
            <a:endParaRPr lang="en-US" dirty="0"/>
          </a:p>
        </p:txBody>
      </p:sp>
      <p:sp>
        <p:nvSpPr>
          <p:cNvPr id="3" name="Title 2"/>
          <p:cNvSpPr>
            <a:spLocks noGrp="1"/>
          </p:cNvSpPr>
          <p:nvPr>
            <p:ph type="title"/>
          </p:nvPr>
        </p:nvSpPr>
        <p:spPr>
          <a:xfrm>
            <a:off x="0" y="235946"/>
            <a:ext cx="8814279" cy="1054250"/>
          </a:xfrm>
        </p:spPr>
        <p:txBody>
          <a:bodyPr/>
          <a:lstStyle/>
          <a:p>
            <a:r>
              <a:rPr lang="en-US" dirty="0" smtClean="0"/>
              <a:t>These two can not mix!</a:t>
            </a:r>
            <a:endParaRPr lang="en-US" dirty="0"/>
          </a:p>
        </p:txBody>
      </p:sp>
      <p:sp>
        <p:nvSpPr>
          <p:cNvPr id="4" name="TextBox 3"/>
          <p:cNvSpPr txBox="1"/>
          <p:nvPr/>
        </p:nvSpPr>
        <p:spPr>
          <a:xfrm>
            <a:off x="7120895" y="3278379"/>
            <a:ext cx="1788433" cy="646331"/>
          </a:xfrm>
          <a:prstGeom prst="rect">
            <a:avLst/>
          </a:prstGeom>
          <a:noFill/>
        </p:spPr>
        <p:txBody>
          <a:bodyPr wrap="none" rtlCol="0">
            <a:spAutoFit/>
          </a:bodyPr>
          <a:lstStyle/>
          <a:p>
            <a:r>
              <a:rPr lang="en-US" dirty="0" smtClean="0"/>
              <a:t>Picture of </a:t>
            </a:r>
            <a:r>
              <a:rPr lang="en-US" dirty="0" err="1" smtClean="0"/>
              <a:t>f;ame</a:t>
            </a:r>
            <a:r>
              <a:rPr lang="en-US" dirty="0" smtClean="0"/>
              <a:t> </a:t>
            </a:r>
          </a:p>
          <a:p>
            <a:r>
              <a:rPr lang="en-US" dirty="0" smtClean="0"/>
              <a:t>image</a:t>
            </a:r>
            <a:endParaRPr lang="en-US" dirty="0"/>
          </a:p>
        </p:txBody>
      </p:sp>
      <p:pic>
        <p:nvPicPr>
          <p:cNvPr id="5" name="Picture 4" descr="edenAnge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3611" y="2138946"/>
            <a:ext cx="4260389" cy="4719053"/>
          </a:xfrm>
          <a:prstGeom prst="rect">
            <a:avLst/>
          </a:prstGeom>
        </p:spPr>
      </p:pic>
    </p:spTree>
    <p:extLst>
      <p:ext uri="{BB962C8B-B14F-4D97-AF65-F5344CB8AC3E}">
        <p14:creationId xmlns:p14="http://schemas.microsoft.com/office/powerpoint/2010/main" val="31662495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917" y="273822"/>
            <a:ext cx="8657165" cy="1054250"/>
          </a:xfrm>
        </p:spPr>
        <p:txBody>
          <a:bodyPr/>
          <a:lstStyle/>
          <a:p>
            <a:pPr algn="l"/>
            <a:r>
              <a:rPr lang="en-US" sz="2800" dirty="0" smtClean="0"/>
              <a:t>“And </a:t>
            </a:r>
            <a:r>
              <a:rPr lang="en-US" sz="2800" dirty="0"/>
              <a:t>he said, Who told thee that thou </a:t>
            </a:r>
            <a:r>
              <a:rPr lang="en-US" sz="2800" i="1" dirty="0" err="1"/>
              <a:t>wast</a:t>
            </a:r>
            <a:r>
              <a:rPr lang="en-US" sz="2800" dirty="0"/>
              <a:t> naked? Hast thou eaten of the tree, whereof I commanded thee that thou </a:t>
            </a:r>
            <a:r>
              <a:rPr lang="en-US" sz="2800" dirty="0" err="1"/>
              <a:t>shouldest</a:t>
            </a:r>
            <a:r>
              <a:rPr lang="en-US" sz="2800" dirty="0"/>
              <a:t> not eat</a:t>
            </a:r>
            <a:r>
              <a:rPr lang="en-US" sz="2800" dirty="0" smtClean="0"/>
              <a:t>?” </a:t>
            </a:r>
            <a:r>
              <a:rPr lang="en-US" sz="1400" dirty="0" smtClean="0"/>
              <a:t>(</a:t>
            </a:r>
            <a:r>
              <a:rPr lang="en-US" sz="1400" dirty="0"/>
              <a:t>Gen 3:11 </a:t>
            </a:r>
            <a:r>
              <a:rPr lang="en-US" sz="1400" dirty="0" smtClean="0"/>
              <a:t>)</a:t>
            </a:r>
            <a:endParaRPr lang="en-US" sz="1400" dirty="0"/>
          </a:p>
        </p:txBody>
      </p:sp>
      <p:sp>
        <p:nvSpPr>
          <p:cNvPr id="3" name="Content Placeholder 2"/>
          <p:cNvSpPr>
            <a:spLocks noGrp="1"/>
          </p:cNvSpPr>
          <p:nvPr>
            <p:ph sz="quarter" idx="13"/>
          </p:nvPr>
        </p:nvSpPr>
        <p:spPr/>
        <p:txBody>
          <a:bodyPr>
            <a:normAutofit fontScale="47500" lnSpcReduction="20000"/>
          </a:bodyPr>
          <a:lstStyle/>
          <a:p>
            <a:pPr marL="0" indent="0">
              <a:buNone/>
            </a:pPr>
            <a:r>
              <a:rPr lang="en-US" sz="8800" dirty="0" smtClean="0"/>
              <a:t>First mistake? </a:t>
            </a:r>
          </a:p>
          <a:p>
            <a:pPr marL="0" indent="0">
              <a:buNone/>
            </a:pPr>
            <a:endParaRPr lang="en-US" sz="8800" dirty="0"/>
          </a:p>
          <a:p>
            <a:pPr marL="0" indent="0">
              <a:buNone/>
            </a:pPr>
            <a:r>
              <a:rPr lang="en-US" sz="8800" dirty="0" smtClean="0"/>
              <a:t>To talk about God like he isn't there. </a:t>
            </a:r>
            <a:endParaRPr lang="en-US" sz="8800" dirty="0"/>
          </a:p>
        </p:txBody>
      </p:sp>
      <p:sp>
        <p:nvSpPr>
          <p:cNvPr id="4" name="Content Placeholder 3"/>
          <p:cNvSpPr>
            <a:spLocks noGrp="1"/>
          </p:cNvSpPr>
          <p:nvPr>
            <p:ph sz="quarter" idx="14"/>
          </p:nvPr>
        </p:nvSpPr>
        <p:spPr>
          <a:xfrm>
            <a:off x="4645150" y="2240280"/>
            <a:ext cx="4191931" cy="3877056"/>
          </a:xfrm>
        </p:spPr>
        <p:txBody>
          <a:bodyPr/>
          <a:lstStyle/>
          <a:p>
            <a:pPr marL="0" indent="0">
              <a:buNone/>
            </a:pPr>
            <a:r>
              <a:rPr lang="en-US" sz="12000" dirty="0" smtClean="0"/>
              <a:t>Who?</a:t>
            </a:r>
            <a:endParaRPr lang="en-US" sz="12000" dirty="0"/>
          </a:p>
          <a:p>
            <a:endParaRPr lang="en-US" dirty="0"/>
          </a:p>
        </p:txBody>
      </p:sp>
    </p:spTree>
    <p:extLst>
      <p:ext uri="{BB962C8B-B14F-4D97-AF65-F5344CB8AC3E}">
        <p14:creationId xmlns:p14="http://schemas.microsoft.com/office/powerpoint/2010/main" val="18130266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p:cTn id="23" dur="500" decel="50000" fill="hold">
                                          <p:stCondLst>
                                            <p:cond delay="0"/>
                                          </p:stCondLst>
                                        </p:cTn>
                                        <p:tgtEl>
                                          <p:spTgt spid="4">
                                            <p:txEl>
                                              <p:pRg st="0" end="0"/>
                                            </p:txEl>
                                          </p:spTgt>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4">
                                            <p:txEl>
                                              <p:pRg st="0" end="0"/>
                                            </p:txEl>
                                          </p:spTgt>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4">
                                            <p:txEl>
                                              <p:pRg st="0" end="0"/>
                                            </p:txEl>
                                          </p:spTgt>
                                        </p:tgtEl>
                                        <p:attrNameLst>
                                          <p:attrName>ppt_w</p:attrName>
                                        </p:attrNameLst>
                                      </p:cBhvr>
                                      <p:tavLst>
                                        <p:tav tm="0">
                                          <p:val>
                                            <p:strVal val="#ppt_w*.05"/>
                                          </p:val>
                                        </p:tav>
                                        <p:tav tm="100000">
                                          <p:val>
                                            <p:strVal val="#ppt_w"/>
                                          </p:val>
                                        </p:tav>
                                      </p:tavLst>
                                    </p:anim>
                                    <p:anim calcmode="lin" valueType="num">
                                      <p:cBhvr>
                                        <p:cTn id="26" dur="1000" fill="hold"/>
                                        <p:tgtEl>
                                          <p:spTgt spid="4">
                                            <p:txEl>
                                              <p:pRg st="0" end="0"/>
                                            </p:txEl>
                                          </p:spTgt>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4">
                                            <p:txEl>
                                              <p:pRg st="0" end="0"/>
                                            </p:txEl>
                                          </p:spTgt>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4">
                                            <p:txEl>
                                              <p:pRg st="0" end="0"/>
                                            </p:txEl>
                                          </p:spTgt>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4">
                                            <p:txEl>
                                              <p:pRg st="0" end="0"/>
                                            </p:txEl>
                                          </p:spTgt>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A022774.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12450" t="-57961" r="-101749" b="-79175"/>
          <a:stretch/>
        </p:blipFill>
        <p:spPr>
          <a:xfrm>
            <a:off x="3039406" y="-743166"/>
            <a:ext cx="7598157" cy="3804044"/>
          </a:xfrm>
        </p:spPr>
      </p:pic>
      <p:sp>
        <p:nvSpPr>
          <p:cNvPr id="6" name="Title 5"/>
          <p:cNvSpPr>
            <a:spLocks noGrp="1"/>
          </p:cNvSpPr>
          <p:nvPr>
            <p:ph type="title"/>
          </p:nvPr>
        </p:nvSpPr>
        <p:spPr>
          <a:xfrm>
            <a:off x="130260" y="570156"/>
            <a:ext cx="8792569" cy="1054250"/>
          </a:xfrm>
        </p:spPr>
        <p:txBody>
          <a:bodyPr/>
          <a:lstStyle/>
          <a:p>
            <a:r>
              <a:rPr lang="en-US" dirty="0" smtClean="0"/>
              <a:t>Law and Fear</a:t>
            </a:r>
            <a:endParaRPr lang="en-US" dirty="0"/>
          </a:p>
        </p:txBody>
      </p:sp>
      <p:sp>
        <p:nvSpPr>
          <p:cNvPr id="7" name="TextBox 6"/>
          <p:cNvSpPr txBox="1"/>
          <p:nvPr/>
        </p:nvSpPr>
        <p:spPr>
          <a:xfrm>
            <a:off x="107902" y="2464212"/>
            <a:ext cx="9036098" cy="2862322"/>
          </a:xfrm>
          <a:prstGeom prst="rect">
            <a:avLst/>
          </a:prstGeom>
          <a:noFill/>
        </p:spPr>
        <p:txBody>
          <a:bodyPr wrap="none" rtlCol="0">
            <a:spAutoFit/>
          </a:bodyPr>
          <a:lstStyle/>
          <a:p>
            <a:r>
              <a:rPr lang="en-US" sz="3600" dirty="0" smtClean="0"/>
              <a:t>Gen </a:t>
            </a:r>
            <a:r>
              <a:rPr lang="en-US" sz="3600" dirty="0"/>
              <a:t>4:15  And the LORD said unto him, </a:t>
            </a:r>
            <a:endParaRPr lang="en-US" sz="3600" dirty="0" smtClean="0"/>
          </a:p>
          <a:p>
            <a:r>
              <a:rPr lang="en-US" sz="3600" dirty="0" smtClean="0"/>
              <a:t>Therefore </a:t>
            </a:r>
            <a:r>
              <a:rPr lang="en-US" sz="3600" dirty="0"/>
              <a:t>whosoever </a:t>
            </a:r>
            <a:r>
              <a:rPr lang="en-US" sz="3600" dirty="0" err="1"/>
              <a:t>slayeth</a:t>
            </a:r>
            <a:r>
              <a:rPr lang="en-US" sz="3600" dirty="0"/>
              <a:t> Cain, </a:t>
            </a:r>
            <a:endParaRPr lang="en-US" sz="3600" dirty="0" smtClean="0"/>
          </a:p>
          <a:p>
            <a:r>
              <a:rPr lang="en-US" sz="3600" dirty="0" smtClean="0"/>
              <a:t>vengeance </a:t>
            </a:r>
            <a:r>
              <a:rPr lang="en-US" sz="3600" dirty="0"/>
              <a:t>shall be taken on him sevenfold</a:t>
            </a:r>
            <a:r>
              <a:rPr lang="en-US" sz="3600" dirty="0" smtClean="0"/>
              <a:t>.</a:t>
            </a:r>
          </a:p>
          <a:p>
            <a:r>
              <a:rPr lang="en-US" sz="3600" dirty="0" smtClean="0"/>
              <a:t> </a:t>
            </a:r>
            <a:r>
              <a:rPr lang="en-US" sz="3600" dirty="0"/>
              <a:t>And the LORD set a mark upon </a:t>
            </a:r>
            <a:endParaRPr lang="en-US" sz="3600" dirty="0" smtClean="0"/>
          </a:p>
          <a:p>
            <a:r>
              <a:rPr lang="en-US" sz="3600" dirty="0" smtClean="0"/>
              <a:t>Cain</a:t>
            </a:r>
            <a:r>
              <a:rPr lang="en-US" sz="3600" dirty="0"/>
              <a:t>, lest any finding him should kill him. </a:t>
            </a:r>
          </a:p>
        </p:txBody>
      </p:sp>
    </p:spTree>
    <p:extLst>
      <p:ext uri="{BB962C8B-B14F-4D97-AF65-F5344CB8AC3E}">
        <p14:creationId xmlns:p14="http://schemas.microsoft.com/office/powerpoint/2010/main" val="14168444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840" y="2248347"/>
            <a:ext cx="8846843" cy="3877815"/>
          </a:xfrm>
        </p:spPr>
        <p:txBody>
          <a:bodyPr>
            <a:noAutofit/>
          </a:bodyPr>
          <a:lstStyle/>
          <a:p>
            <a:r>
              <a:rPr lang="en-US" sz="3200" dirty="0"/>
              <a:t>Gen 4:23  And </a:t>
            </a:r>
            <a:r>
              <a:rPr lang="en-US" sz="3200" dirty="0" err="1"/>
              <a:t>Lamech</a:t>
            </a:r>
            <a:r>
              <a:rPr lang="en-US" sz="3200" dirty="0"/>
              <a:t> said unto his wives, </a:t>
            </a:r>
            <a:r>
              <a:rPr lang="en-US" sz="3200" dirty="0" err="1"/>
              <a:t>Adah</a:t>
            </a:r>
            <a:r>
              <a:rPr lang="en-US" sz="3200" dirty="0"/>
              <a:t> and Zillah, Hear my voice; ye wives of </a:t>
            </a:r>
            <a:r>
              <a:rPr lang="en-US" sz="3200" dirty="0" err="1"/>
              <a:t>Lamech</a:t>
            </a:r>
            <a:r>
              <a:rPr lang="en-US" sz="3200" dirty="0"/>
              <a:t>, hearken unto my speech: for I have slain a man to my wounding, and a young man to my hurt. </a:t>
            </a:r>
          </a:p>
          <a:p>
            <a:r>
              <a:rPr lang="en-US" sz="3200" dirty="0"/>
              <a:t>Gen 4:24  If Cain shall be avenged sevenfold, truly </a:t>
            </a:r>
            <a:r>
              <a:rPr lang="en-US" sz="3200" dirty="0" err="1"/>
              <a:t>Lamech</a:t>
            </a:r>
            <a:r>
              <a:rPr lang="en-US" sz="3200" dirty="0"/>
              <a:t> seventy and </a:t>
            </a:r>
            <a:r>
              <a:rPr lang="en-US" sz="3200" dirty="0" smtClean="0"/>
              <a:t>sevenfold.</a:t>
            </a:r>
            <a:endParaRPr lang="en-US" sz="3200" dirty="0"/>
          </a:p>
        </p:txBody>
      </p:sp>
      <p:sp>
        <p:nvSpPr>
          <p:cNvPr id="3" name="Title 2"/>
          <p:cNvSpPr>
            <a:spLocks noGrp="1"/>
          </p:cNvSpPr>
          <p:nvPr>
            <p:ph type="title"/>
          </p:nvPr>
        </p:nvSpPr>
        <p:spPr/>
        <p:txBody>
          <a:bodyPr/>
          <a:lstStyle/>
          <a:p>
            <a:r>
              <a:rPr lang="en-US" dirty="0" smtClean="0"/>
              <a:t>Fear of punishment</a:t>
            </a:r>
            <a:endParaRPr lang="en-US" dirty="0"/>
          </a:p>
        </p:txBody>
      </p:sp>
      <p:pic>
        <p:nvPicPr>
          <p:cNvPr id="4" name="Picture 3" descr="block.jpg"/>
          <p:cNvPicPr>
            <a:picLocks noChangeAspect="1"/>
          </p:cNvPicPr>
          <p:nvPr/>
        </p:nvPicPr>
        <p:blipFill>
          <a:blip r:embed="rId2">
            <a:extLst>
              <a:ext uri="{BEBA8EAE-BF5A-486C-A8C5-ECC9F3942E4B}">
                <a14:imgProps xmlns:a14="http://schemas.microsoft.com/office/drawing/2010/main">
                  <a14:imgLayer r:embed="rId3">
                    <a14:imgEffect>
                      <a14:backgroundRemoval t="1000" b="94000" l="0" r="98667"/>
                    </a14:imgEffect>
                  </a14:imgLayer>
                </a14:imgProps>
              </a:ext>
              <a:ext uri="{28A0092B-C50C-407E-A947-70E740481C1C}">
                <a14:useLocalDpi xmlns:a14="http://schemas.microsoft.com/office/drawing/2010/main" val="0"/>
              </a:ext>
            </a:extLst>
          </a:blip>
          <a:stretch>
            <a:fillRect/>
          </a:stretch>
        </p:blipFill>
        <p:spPr>
          <a:xfrm>
            <a:off x="2058737" y="720315"/>
            <a:ext cx="6233262" cy="6233262"/>
          </a:xfrm>
          <a:prstGeom prst="rect">
            <a:avLst/>
          </a:prstGeom>
        </p:spPr>
      </p:pic>
    </p:spTree>
    <p:extLst>
      <p:ext uri="{BB962C8B-B14F-4D97-AF65-F5344CB8AC3E}">
        <p14:creationId xmlns:p14="http://schemas.microsoft.com/office/powerpoint/2010/main" val="10731750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Scale>
                                      <p:cBhvr>
                                        <p:cTn id="7" dur="1000" decel="50000" fill="hold">
                                          <p:stCondLst>
                                            <p:cond delay="0"/>
                                          </p:stCondLst>
                                        </p:cTn>
                                        <p:tgtEl>
                                          <p:spTgt spid="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xEl>
                                              <p:pRg st="0" end="0"/>
                                            </p:txEl>
                                          </p:spTgt>
                                        </p:tgtEl>
                                        <p:attrNameLst>
                                          <p:attrName>ppt_x</p:attrName>
                                          <p:attrName>ppt_y</p:attrName>
                                        </p:attrNameLst>
                                      </p:cBhvr>
                                    </p:animMotion>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Scale>
                                      <p:cBhvr>
                                        <p:cTn id="14" dur="1000" decel="50000" fill="hold">
                                          <p:stCondLst>
                                            <p:cond delay="0"/>
                                          </p:stCondLst>
                                        </p:cTn>
                                        <p:tgtEl>
                                          <p:spTgt spid="2">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
                                            <p:txEl>
                                              <p:pRg st="1" end="1"/>
                                            </p:txEl>
                                          </p:spTgt>
                                        </p:tgtEl>
                                        <p:attrNameLst>
                                          <p:attrName>ppt_x</p:attrName>
                                          <p:attrName>ppt_y</p:attrName>
                                        </p:attrNameLst>
                                      </p:cBhvr>
                                    </p:animMotion>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8593" y="546322"/>
            <a:ext cx="3422483" cy="1886921"/>
          </a:xfrm>
        </p:spPr>
        <p:txBody>
          <a:bodyPr/>
          <a:lstStyle/>
          <a:p>
            <a:r>
              <a:rPr lang="en-US" dirty="0"/>
              <a:t>Peter Riedemann </a:t>
            </a:r>
          </a:p>
        </p:txBody>
      </p:sp>
      <p:sp>
        <p:nvSpPr>
          <p:cNvPr id="3" name="Content Placeholder 2"/>
          <p:cNvSpPr>
            <a:spLocks noGrp="1"/>
          </p:cNvSpPr>
          <p:nvPr>
            <p:ph idx="1"/>
          </p:nvPr>
        </p:nvSpPr>
        <p:spPr>
          <a:xfrm>
            <a:off x="227955" y="151978"/>
            <a:ext cx="4730638" cy="6578469"/>
          </a:xfrm>
        </p:spPr>
        <p:txBody>
          <a:bodyPr>
            <a:normAutofit fontScale="77500" lnSpcReduction="20000"/>
          </a:bodyPr>
          <a:lstStyle/>
          <a:p>
            <a:pPr marL="0" indent="0">
              <a:buNone/>
            </a:pPr>
            <a:r>
              <a:rPr lang="en-US" dirty="0"/>
              <a:t> (Before the flood) “God no longer wanted His spirit to strive with those who were carnally minded, and yet He did not want the earth to be completely bloodstained or the evildoers to remain unpunished. Therefore, he had to have an instrument of punishment. That as it was said above was the ruling power to which He gave the command that whosoever sheds human blood, shall also have his blood shed. Form this we see that power and government have grown from God’s wrath and punishment, rather than from His blessing. “</a:t>
            </a:r>
          </a:p>
          <a:p>
            <a:pPr marL="0" indent="0">
              <a:buNone/>
            </a:pPr>
            <a:r>
              <a:rPr lang="en-US" dirty="0"/>
              <a:t>“…Since people did not want to let themselves </a:t>
            </a:r>
            <a:r>
              <a:rPr lang="en-US" dirty="0" smtClean="0"/>
              <a:t>to be led by </a:t>
            </a:r>
            <a:r>
              <a:rPr lang="en-US" dirty="0"/>
              <a:t>the spirit of the Lord, God had to use a different rod to protect them from harm. This was done so that the land would not be completely polluted with </a:t>
            </a:r>
            <a:r>
              <a:rPr lang="en-US" dirty="0" err="1"/>
              <a:t>bloodguilty</a:t>
            </a:r>
            <a:r>
              <a:rPr lang="en-US" dirty="0"/>
              <a:t> people, and so that He would not have to destroy the whole world on their account. The world could thus be preserved until the time of the promised offspring, in whom all things would be made right.” Pg. 215-222</a:t>
            </a:r>
          </a:p>
          <a:p>
            <a:endParaRPr lang="en-US" dirty="0"/>
          </a:p>
        </p:txBody>
      </p:sp>
      <p:pic>
        <p:nvPicPr>
          <p:cNvPr id="5" name="Picture 4" descr="sword 3.jpeg"/>
          <p:cNvPicPr>
            <a:picLocks noChangeAspect="1"/>
          </p:cNvPicPr>
          <p:nvPr/>
        </p:nvPicPr>
        <p:blipFill>
          <a:blip r:embed="rId2">
            <a:extLst>
              <a:ext uri="{BEBA8EAE-BF5A-486C-A8C5-ECC9F3942E4B}">
                <a14:imgProps xmlns:a14="http://schemas.microsoft.com/office/drawing/2010/main">
                  <a14:imgLayer r:embed="rId3">
                    <a14:imgEffect>
                      <a14:backgroundRemoval t="1778" b="98667" l="0" r="100000"/>
                    </a14:imgEffect>
                  </a14:imgLayer>
                </a14:imgProps>
              </a:ext>
              <a:ext uri="{28A0092B-C50C-407E-A947-70E740481C1C}">
                <a14:useLocalDpi xmlns:a14="http://schemas.microsoft.com/office/drawing/2010/main" val="0"/>
              </a:ext>
            </a:extLst>
          </a:blip>
          <a:stretch>
            <a:fillRect/>
          </a:stretch>
        </p:blipFill>
        <p:spPr>
          <a:xfrm rot="15640401">
            <a:off x="5746421" y="2522674"/>
            <a:ext cx="2857500" cy="2857500"/>
          </a:xfrm>
          <a:prstGeom prst="rect">
            <a:avLst/>
          </a:prstGeom>
        </p:spPr>
      </p:pic>
    </p:spTree>
    <p:extLst>
      <p:ext uri="{BB962C8B-B14F-4D97-AF65-F5344CB8AC3E}">
        <p14:creationId xmlns:p14="http://schemas.microsoft.com/office/powerpoint/2010/main" val="32549666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9917" y="2118080"/>
            <a:ext cx="5043059" cy="3877815"/>
          </a:xfrm>
        </p:spPr>
        <p:txBody>
          <a:bodyPr>
            <a:normAutofit fontScale="92500"/>
          </a:bodyPr>
          <a:lstStyle/>
          <a:p>
            <a:pPr marL="0" indent="0">
              <a:buNone/>
            </a:pPr>
            <a:r>
              <a:rPr lang="en-US" sz="4800" dirty="0" smtClean="0"/>
              <a:t>“…and </a:t>
            </a:r>
            <a:r>
              <a:rPr lang="en-US" sz="4800" dirty="0"/>
              <a:t>he called his name </a:t>
            </a:r>
            <a:r>
              <a:rPr lang="en-US" sz="4800" dirty="0" err="1"/>
              <a:t>Enos</a:t>
            </a:r>
            <a:r>
              <a:rPr lang="en-US" sz="4800" dirty="0"/>
              <a:t>: then began men to call upon the name of the LORD</a:t>
            </a:r>
            <a:r>
              <a:rPr lang="en-US" sz="4800" dirty="0" smtClean="0"/>
              <a:t>.” </a:t>
            </a:r>
            <a:r>
              <a:rPr lang="en-US" sz="1800" dirty="0" smtClean="0"/>
              <a:t>(</a:t>
            </a:r>
            <a:r>
              <a:rPr lang="en-US" sz="1800" dirty="0"/>
              <a:t>Gen 4:26 </a:t>
            </a:r>
            <a:r>
              <a:rPr lang="en-US" sz="1800" dirty="0" smtClean="0"/>
              <a:t>)</a:t>
            </a:r>
            <a:endParaRPr lang="en-US" sz="1800" dirty="0"/>
          </a:p>
        </p:txBody>
      </p:sp>
      <p:sp>
        <p:nvSpPr>
          <p:cNvPr id="3" name="Title 2"/>
          <p:cNvSpPr>
            <a:spLocks noGrp="1"/>
          </p:cNvSpPr>
          <p:nvPr>
            <p:ph type="title"/>
          </p:nvPr>
        </p:nvSpPr>
        <p:spPr/>
        <p:txBody>
          <a:bodyPr/>
          <a:lstStyle/>
          <a:p>
            <a:pPr algn="l"/>
            <a:r>
              <a:rPr lang="en-US" dirty="0" smtClean="0"/>
              <a:t>The Remnant</a:t>
            </a:r>
            <a:endParaRPr lang="en-US" dirty="0"/>
          </a:p>
        </p:txBody>
      </p:sp>
      <p:sp>
        <p:nvSpPr>
          <p:cNvPr id="4" name="TextBox 3"/>
          <p:cNvSpPr txBox="1"/>
          <p:nvPr/>
        </p:nvSpPr>
        <p:spPr>
          <a:xfrm>
            <a:off x="6730114" y="3386935"/>
            <a:ext cx="2031325" cy="369332"/>
          </a:xfrm>
          <a:prstGeom prst="rect">
            <a:avLst/>
          </a:prstGeom>
          <a:noFill/>
        </p:spPr>
        <p:txBody>
          <a:bodyPr wrap="none" rtlCol="0">
            <a:spAutoFit/>
          </a:bodyPr>
          <a:lstStyle/>
          <a:p>
            <a:r>
              <a:rPr lang="en-US" dirty="0" smtClean="0"/>
              <a:t>Picture of praying</a:t>
            </a:r>
            <a:endParaRPr lang="en-US" dirty="0"/>
          </a:p>
        </p:txBody>
      </p:sp>
      <p:pic>
        <p:nvPicPr>
          <p:cNvPr id="5" name="Picture 4" descr="moses 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7298" y="0"/>
            <a:ext cx="4354914" cy="6978316"/>
          </a:xfrm>
          <a:prstGeom prst="rect">
            <a:avLst/>
          </a:prstGeom>
        </p:spPr>
      </p:pic>
    </p:spTree>
    <p:extLst>
      <p:ext uri="{BB962C8B-B14F-4D97-AF65-F5344CB8AC3E}">
        <p14:creationId xmlns:p14="http://schemas.microsoft.com/office/powerpoint/2010/main" val="2062625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1115" y="2116834"/>
            <a:ext cx="8868554" cy="4483345"/>
          </a:xfrm>
        </p:spPr>
        <p:txBody>
          <a:bodyPr/>
          <a:lstStyle/>
          <a:p>
            <a:endParaRPr lang="en-US" dirty="0"/>
          </a:p>
          <a:p>
            <a:r>
              <a:rPr lang="en-US" sz="2800" dirty="0"/>
              <a:t>Gen 6:5  And GOD saw that the wickedness of man </a:t>
            </a:r>
            <a:r>
              <a:rPr lang="en-US" sz="2800" i="1" dirty="0"/>
              <a:t>was</a:t>
            </a:r>
            <a:r>
              <a:rPr lang="en-US" sz="2800" dirty="0"/>
              <a:t> great in the earth, and </a:t>
            </a:r>
            <a:r>
              <a:rPr lang="en-US" sz="2800" i="1" dirty="0"/>
              <a:t>that</a:t>
            </a:r>
            <a:r>
              <a:rPr lang="en-US" sz="2800" dirty="0"/>
              <a:t> every imagination of the thoughts of his heart </a:t>
            </a:r>
            <a:r>
              <a:rPr lang="en-US" sz="2800" i="1" dirty="0"/>
              <a:t>was</a:t>
            </a:r>
            <a:r>
              <a:rPr lang="en-US" sz="2800" dirty="0"/>
              <a:t> only evil continually. </a:t>
            </a:r>
          </a:p>
          <a:p>
            <a:r>
              <a:rPr lang="en-US" sz="2800" dirty="0"/>
              <a:t>Gen 6:</a:t>
            </a:r>
            <a:r>
              <a:rPr lang="en-US" sz="2800" dirty="0" smtClean="0"/>
              <a:t>8-9  </a:t>
            </a:r>
            <a:r>
              <a:rPr lang="en-US" sz="2800" dirty="0"/>
              <a:t>But Noah found grace in the eyes of the </a:t>
            </a:r>
            <a:r>
              <a:rPr lang="en-US" sz="2800" dirty="0" smtClean="0"/>
              <a:t>LORD. These </a:t>
            </a:r>
            <a:r>
              <a:rPr lang="en-US" sz="2800" i="1" dirty="0"/>
              <a:t>are</a:t>
            </a:r>
            <a:r>
              <a:rPr lang="en-US" sz="2800" dirty="0"/>
              <a:t> the generations of Noah: Noah was a just man </a:t>
            </a:r>
            <a:r>
              <a:rPr lang="en-US" sz="2800" i="1" dirty="0"/>
              <a:t>and</a:t>
            </a:r>
            <a:r>
              <a:rPr lang="en-US" sz="2800" dirty="0"/>
              <a:t> perfect in his generations, </a:t>
            </a:r>
            <a:r>
              <a:rPr lang="en-US" sz="2800" i="1" dirty="0"/>
              <a:t>and</a:t>
            </a:r>
            <a:r>
              <a:rPr lang="en-US" sz="2800" dirty="0"/>
              <a:t> Noah walked with God. </a:t>
            </a:r>
          </a:p>
        </p:txBody>
      </p:sp>
      <p:sp>
        <p:nvSpPr>
          <p:cNvPr id="3" name="Title 2"/>
          <p:cNvSpPr>
            <a:spLocks noGrp="1"/>
          </p:cNvSpPr>
          <p:nvPr>
            <p:ph type="title"/>
          </p:nvPr>
        </p:nvSpPr>
        <p:spPr/>
        <p:txBody>
          <a:bodyPr/>
          <a:lstStyle/>
          <a:p>
            <a:pPr algn="l"/>
            <a:r>
              <a:rPr lang="en-US" dirty="0" smtClean="0"/>
              <a:t>Two Ways</a:t>
            </a:r>
            <a:endParaRPr lang="en-US" dirty="0"/>
          </a:p>
        </p:txBody>
      </p:sp>
      <p:pic>
        <p:nvPicPr>
          <p:cNvPr id="5" name="Picture 4" descr="rainbow 3.jpeg"/>
          <p:cNvPicPr>
            <a:picLocks noChangeAspect="1"/>
          </p:cNvPicPr>
          <p:nvPr/>
        </p:nvPicPr>
        <p:blipFill>
          <a:blip r:embed="rId2">
            <a:extLst>
              <a:ext uri="{BEBA8EAE-BF5A-486C-A8C5-ECC9F3942E4B}">
                <a14:imgProps xmlns:a14="http://schemas.microsoft.com/office/drawing/2010/main">
                  <a14:imgLayer r:embed="rId3">
                    <a14:imgEffect>
                      <a14:backgroundRemoval t="11111" b="100000" l="0" r="98661"/>
                    </a14:imgEffect>
                  </a14:imgLayer>
                </a14:imgProps>
              </a:ext>
              <a:ext uri="{28A0092B-C50C-407E-A947-70E740481C1C}">
                <a14:useLocalDpi xmlns:a14="http://schemas.microsoft.com/office/drawing/2010/main" val="0"/>
              </a:ext>
            </a:extLst>
          </a:blip>
          <a:stretch>
            <a:fillRect/>
          </a:stretch>
        </p:blipFill>
        <p:spPr>
          <a:xfrm flipH="1">
            <a:off x="5681578" y="-272238"/>
            <a:ext cx="3462421" cy="2196064"/>
          </a:xfrm>
          <a:prstGeom prst="rect">
            <a:avLst/>
          </a:prstGeom>
        </p:spPr>
      </p:pic>
    </p:spTree>
    <p:extLst>
      <p:ext uri="{BB962C8B-B14F-4D97-AF65-F5344CB8AC3E}">
        <p14:creationId xmlns:p14="http://schemas.microsoft.com/office/powerpoint/2010/main" val="11476271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Scale>
                                      <p:cBhvr>
                                        <p:cTn id="7" dur="1000" decel="50000" fill="hold">
                                          <p:stCondLst>
                                            <p:cond delay="0"/>
                                          </p:stCondLst>
                                        </p:cTn>
                                        <p:tgtEl>
                                          <p:spTgt spid="2">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xEl>
                                              <p:pRg st="1" end="1"/>
                                            </p:txEl>
                                          </p:spTgt>
                                        </p:tgtEl>
                                        <p:attrNameLst>
                                          <p:attrName>ppt_x</p:attrName>
                                          <p:attrName>ppt_y</p:attrName>
                                        </p:attrNameLst>
                                      </p:cBhvr>
                                    </p:animMotion>
                                    <p:animEffect transition="in" filter="fade">
                                      <p:cBhvr>
                                        <p:cTn id="9" dur="10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Scale>
                                      <p:cBhvr>
                                        <p:cTn id="14" dur="1000" decel="50000" fill="hold">
                                          <p:stCondLst>
                                            <p:cond delay="0"/>
                                          </p:stCondLst>
                                        </p:cTn>
                                        <p:tgtEl>
                                          <p:spTgt spid="2">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
                                            <p:txEl>
                                              <p:pRg st="2" end="2"/>
                                            </p:txEl>
                                          </p:spTgt>
                                        </p:tgtEl>
                                        <p:attrNameLst>
                                          <p:attrName>ppt_x</p:attrName>
                                          <p:attrName>ppt_y</p:attrName>
                                        </p:attrNameLst>
                                      </p:cBhvr>
                                    </p:animMotion>
                                    <p:animEffect transition="in" filter="fade">
                                      <p:cBhvr>
                                        <p:cTn id="16"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8207" y="1537654"/>
            <a:ext cx="4152948" cy="3877815"/>
          </a:xfrm>
        </p:spPr>
        <p:txBody>
          <a:bodyPr>
            <a:noAutofit/>
          </a:bodyPr>
          <a:lstStyle/>
          <a:p>
            <a:endParaRPr lang="en-US" sz="3200" dirty="0"/>
          </a:p>
          <a:p>
            <a:r>
              <a:rPr lang="en-US" sz="3200" dirty="0" smtClean="0"/>
              <a:t>But </a:t>
            </a:r>
            <a:r>
              <a:rPr lang="en-US" sz="3200" dirty="0"/>
              <a:t>with thee will I establish my covenant; and thou shalt come into the ark, thou, and thy sons, and thy wife, and thy sons' wives with </a:t>
            </a:r>
            <a:r>
              <a:rPr lang="en-US" sz="3200" dirty="0" smtClean="0"/>
              <a:t>thee. </a:t>
            </a:r>
            <a:r>
              <a:rPr lang="en-US" sz="2000" dirty="0" smtClean="0"/>
              <a:t>(</a:t>
            </a:r>
            <a:r>
              <a:rPr lang="en-US" sz="2000" b="1" dirty="0"/>
              <a:t>Gen 6:18</a:t>
            </a:r>
            <a:r>
              <a:rPr lang="en-US" sz="2000" dirty="0"/>
              <a:t> </a:t>
            </a:r>
            <a:r>
              <a:rPr lang="en-US" sz="2000" dirty="0" smtClean="0"/>
              <a:t>)</a:t>
            </a:r>
            <a:endParaRPr lang="en-US" sz="2000" dirty="0"/>
          </a:p>
        </p:txBody>
      </p:sp>
      <p:sp>
        <p:nvSpPr>
          <p:cNvPr id="3" name="Title 2"/>
          <p:cNvSpPr>
            <a:spLocks noGrp="1"/>
          </p:cNvSpPr>
          <p:nvPr>
            <p:ph type="title"/>
          </p:nvPr>
        </p:nvSpPr>
        <p:spPr/>
        <p:txBody>
          <a:bodyPr/>
          <a:lstStyle/>
          <a:p>
            <a:r>
              <a:rPr lang="en-US" dirty="0" smtClean="0"/>
              <a:t>Kingdom-- in a boat</a:t>
            </a:r>
            <a:endParaRPr lang="en-US" dirty="0"/>
          </a:p>
        </p:txBody>
      </p:sp>
      <p:pic>
        <p:nvPicPr>
          <p:cNvPr id="5" name="Picture 4" descr="Noah_s_Ark.clip_art1.jpg"/>
          <p:cNvPicPr>
            <a:picLocks noChangeAspect="1"/>
          </p:cNvPicPr>
          <p:nvPr/>
        </p:nvPicPr>
        <p:blipFill>
          <a:blip r:embed="rId2">
            <a:extLst>
              <a:ext uri="{BEBA8EAE-BF5A-486C-A8C5-ECC9F3942E4B}">
                <a14:imgProps xmlns:a14="http://schemas.microsoft.com/office/drawing/2010/main">
                  <a14:imgLayer r:embed="rId3">
                    <a14:imgEffect>
                      <a14:backgroundRemoval t="0" b="89773" l="0" r="97087"/>
                    </a14:imgEffect>
                  </a14:imgLayer>
                </a14:imgProps>
              </a:ext>
              <a:ext uri="{28A0092B-C50C-407E-A947-70E740481C1C}">
                <a14:useLocalDpi xmlns:a14="http://schemas.microsoft.com/office/drawing/2010/main" val="0"/>
              </a:ext>
            </a:extLst>
          </a:blip>
          <a:stretch>
            <a:fillRect/>
          </a:stretch>
        </p:blipFill>
        <p:spPr>
          <a:xfrm rot="20827466">
            <a:off x="3997804" y="2517771"/>
            <a:ext cx="5614092" cy="3538124"/>
          </a:xfrm>
          <a:prstGeom prst="rect">
            <a:avLst/>
          </a:prstGeom>
        </p:spPr>
      </p:pic>
    </p:spTree>
    <p:extLst>
      <p:ext uri="{BB962C8B-B14F-4D97-AF65-F5344CB8AC3E}">
        <p14:creationId xmlns:p14="http://schemas.microsoft.com/office/powerpoint/2010/main" val="2508569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 after Noah</a:t>
            </a:r>
            <a:endParaRPr lang="en-US" dirty="0"/>
          </a:p>
        </p:txBody>
      </p:sp>
      <p:sp>
        <p:nvSpPr>
          <p:cNvPr id="4" name="TextBox 3"/>
          <p:cNvSpPr txBox="1"/>
          <p:nvPr/>
        </p:nvSpPr>
        <p:spPr>
          <a:xfrm>
            <a:off x="215122" y="2214534"/>
            <a:ext cx="8950588" cy="1938992"/>
          </a:xfrm>
          <a:prstGeom prst="rect">
            <a:avLst/>
          </a:prstGeom>
          <a:noFill/>
        </p:spPr>
        <p:txBody>
          <a:bodyPr wrap="none" rtlCol="0">
            <a:spAutoFit/>
          </a:bodyPr>
          <a:lstStyle/>
          <a:p>
            <a:r>
              <a:rPr lang="en-US" sz="4000" dirty="0" smtClean="0"/>
              <a:t>“ …for </a:t>
            </a:r>
            <a:r>
              <a:rPr lang="en-US" sz="4000" dirty="0"/>
              <a:t>man's sake; for the </a:t>
            </a:r>
            <a:r>
              <a:rPr lang="en-US" sz="4000" dirty="0" smtClean="0"/>
              <a:t>imagination</a:t>
            </a:r>
          </a:p>
          <a:p>
            <a:r>
              <a:rPr lang="en-US" sz="4000" dirty="0" smtClean="0"/>
              <a:t> </a:t>
            </a:r>
            <a:r>
              <a:rPr lang="en-US" sz="4000" dirty="0"/>
              <a:t>of man's </a:t>
            </a:r>
            <a:r>
              <a:rPr lang="en-US" sz="4000" dirty="0" smtClean="0"/>
              <a:t>heart </a:t>
            </a:r>
            <a:r>
              <a:rPr lang="en-US" sz="4000" i="1" dirty="0"/>
              <a:t>is</a:t>
            </a:r>
            <a:r>
              <a:rPr lang="en-US" sz="4000" dirty="0"/>
              <a:t> evil from his </a:t>
            </a:r>
            <a:endParaRPr lang="en-US" sz="4000" dirty="0" smtClean="0"/>
          </a:p>
          <a:p>
            <a:r>
              <a:rPr lang="en-US" sz="4000" dirty="0" smtClean="0"/>
              <a:t>youth; </a:t>
            </a:r>
            <a:r>
              <a:rPr lang="en-US" sz="1200" dirty="0" smtClean="0"/>
              <a:t>(Gen 8:21)</a:t>
            </a:r>
            <a:endParaRPr lang="en-US" sz="1200" dirty="0"/>
          </a:p>
        </p:txBody>
      </p:sp>
      <p:sp>
        <p:nvSpPr>
          <p:cNvPr id="5" name="TextBox 4"/>
          <p:cNvSpPr txBox="1"/>
          <p:nvPr/>
        </p:nvSpPr>
        <p:spPr>
          <a:xfrm>
            <a:off x="215122" y="4526769"/>
            <a:ext cx="8738293" cy="1754327"/>
          </a:xfrm>
          <a:prstGeom prst="rect">
            <a:avLst/>
          </a:prstGeom>
          <a:noFill/>
        </p:spPr>
        <p:txBody>
          <a:bodyPr wrap="square" rtlCol="0">
            <a:spAutoFit/>
          </a:bodyPr>
          <a:lstStyle/>
          <a:p>
            <a:r>
              <a:rPr lang="en-US" sz="3600" dirty="0" smtClean="0"/>
              <a:t>“Whoso </a:t>
            </a:r>
            <a:r>
              <a:rPr lang="en-US" sz="3600" dirty="0" err="1"/>
              <a:t>sheddeth</a:t>
            </a:r>
            <a:r>
              <a:rPr lang="en-US" sz="3600" dirty="0"/>
              <a:t> man's blood, by man shall his blood be shed: </a:t>
            </a:r>
            <a:r>
              <a:rPr lang="en-US" sz="3600" dirty="0" smtClean="0"/>
              <a:t>for </a:t>
            </a:r>
            <a:r>
              <a:rPr lang="en-US" sz="3600" dirty="0"/>
              <a:t>in the image of God made he </a:t>
            </a:r>
            <a:r>
              <a:rPr lang="en-US" sz="3600" smtClean="0"/>
              <a:t>man.” </a:t>
            </a:r>
            <a:r>
              <a:rPr lang="en-US" sz="1600" dirty="0" smtClean="0"/>
              <a:t>(</a:t>
            </a:r>
            <a:r>
              <a:rPr lang="en-US" sz="1600" dirty="0"/>
              <a:t>Gen 9:6 </a:t>
            </a:r>
            <a:r>
              <a:rPr lang="en-US" sz="1600" dirty="0" smtClean="0"/>
              <a:t>)</a:t>
            </a:r>
            <a:endParaRPr lang="en-US" sz="1600" dirty="0"/>
          </a:p>
        </p:txBody>
      </p:sp>
    </p:spTree>
    <p:extLst>
      <p:ext uri="{BB962C8B-B14F-4D97-AF65-F5344CB8AC3E}">
        <p14:creationId xmlns:p14="http://schemas.microsoft.com/office/powerpoint/2010/main" val="21092416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3-04 at 7.20.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4" y="0"/>
            <a:ext cx="5143500" cy="6858000"/>
          </a:xfrm>
          <a:prstGeom prst="rect">
            <a:avLst/>
          </a:prstGeom>
        </p:spPr>
      </p:pic>
      <p:pic>
        <p:nvPicPr>
          <p:cNvPr id="3" name="Picture 2" descr="john_wesl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4096" y="293100"/>
            <a:ext cx="4328788" cy="60004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32429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233_o_paul_gosselin___the_tower_of_bab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9083"/>
            <a:ext cx="9331158" cy="7254346"/>
          </a:xfrm>
          <a:prstGeom prst="rect">
            <a:avLst/>
          </a:prstGeom>
        </p:spPr>
      </p:pic>
    </p:spTree>
    <p:extLst>
      <p:ext uri="{BB962C8B-B14F-4D97-AF65-F5344CB8AC3E}">
        <p14:creationId xmlns:p14="http://schemas.microsoft.com/office/powerpoint/2010/main" val="1448672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986" y="2248347"/>
            <a:ext cx="9068013" cy="4235337"/>
          </a:xfrm>
        </p:spPr>
        <p:txBody>
          <a:bodyPr>
            <a:normAutofit/>
          </a:bodyPr>
          <a:lstStyle/>
          <a:p>
            <a:r>
              <a:rPr lang="en-US" sz="3200" dirty="0"/>
              <a:t>Gen 11:4  And they said, Go to, let us build us a city and a tower, whose top </a:t>
            </a:r>
            <a:r>
              <a:rPr lang="en-US" sz="3200" i="1" dirty="0"/>
              <a:t>may reach</a:t>
            </a:r>
            <a:r>
              <a:rPr lang="en-US" sz="3200" dirty="0"/>
              <a:t> unto heaven; and </a:t>
            </a:r>
            <a:r>
              <a:rPr lang="en-US" sz="3200" u="sng" dirty="0"/>
              <a:t>let us make us a name</a:t>
            </a:r>
            <a:r>
              <a:rPr lang="en-US" sz="3200" dirty="0"/>
              <a:t>, lest we be scattered abroad upon the face of the whole earth. </a:t>
            </a:r>
            <a:endParaRPr lang="en-US" sz="3200" dirty="0" smtClean="0"/>
          </a:p>
          <a:p>
            <a:pPr marL="0" indent="0">
              <a:buNone/>
            </a:pPr>
            <a:endParaRPr lang="en-US" dirty="0"/>
          </a:p>
          <a:p>
            <a:r>
              <a:rPr lang="en-US" sz="3200" dirty="0" smtClean="0"/>
              <a:t>I </a:t>
            </a:r>
            <a:r>
              <a:rPr lang="en-US" sz="3200" i="1" dirty="0"/>
              <a:t>am</a:t>
            </a:r>
            <a:r>
              <a:rPr lang="en-US" sz="3200" dirty="0"/>
              <a:t> the LORD: that </a:t>
            </a:r>
            <a:r>
              <a:rPr lang="en-US" sz="3200" i="1" dirty="0"/>
              <a:t>is</a:t>
            </a:r>
            <a:r>
              <a:rPr lang="en-US" sz="3200" dirty="0"/>
              <a:t> my name: and my glory will I not give to </a:t>
            </a:r>
            <a:r>
              <a:rPr lang="en-US" sz="3200" dirty="0" smtClean="0"/>
              <a:t>another” </a:t>
            </a:r>
            <a:r>
              <a:rPr lang="en-US" sz="1400" dirty="0" smtClean="0"/>
              <a:t>(</a:t>
            </a:r>
            <a:r>
              <a:rPr lang="en-US" sz="1400" dirty="0"/>
              <a:t>Isa 42:</a:t>
            </a:r>
            <a:r>
              <a:rPr lang="en-US" sz="1400" dirty="0" smtClean="0"/>
              <a:t>8)</a:t>
            </a:r>
            <a:endParaRPr lang="en-US" sz="1400" dirty="0"/>
          </a:p>
        </p:txBody>
      </p:sp>
      <p:sp>
        <p:nvSpPr>
          <p:cNvPr id="3" name="Title 2"/>
          <p:cNvSpPr>
            <a:spLocks noGrp="1"/>
          </p:cNvSpPr>
          <p:nvPr>
            <p:ph type="title"/>
          </p:nvPr>
        </p:nvSpPr>
        <p:spPr>
          <a:xfrm>
            <a:off x="75986" y="570156"/>
            <a:ext cx="8901118" cy="1054250"/>
          </a:xfrm>
        </p:spPr>
        <p:txBody>
          <a:bodyPr/>
          <a:lstStyle/>
          <a:p>
            <a:r>
              <a:rPr lang="en-US" dirty="0" smtClean="0"/>
              <a:t>“Let us makes us a name.”</a:t>
            </a:r>
            <a:endParaRPr lang="en-US" dirty="0"/>
          </a:p>
        </p:txBody>
      </p:sp>
    </p:spTree>
    <p:extLst>
      <p:ext uri="{BB962C8B-B14F-4D97-AF65-F5344CB8AC3E}">
        <p14:creationId xmlns:p14="http://schemas.microsoft.com/office/powerpoint/2010/main" val="128441937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921435"/>
            <a:ext cx="4342010" cy="4204728"/>
          </a:xfrm>
        </p:spPr>
        <p:txBody>
          <a:bodyPr>
            <a:normAutofit/>
          </a:bodyPr>
          <a:lstStyle/>
          <a:p>
            <a:r>
              <a:rPr lang="en-US" dirty="0" smtClean="0"/>
              <a:t>And </a:t>
            </a:r>
            <a:r>
              <a:rPr lang="en-US" dirty="0"/>
              <a:t>I will make of thee a great nation, and I will bless thee, and make thy name great; and thou shalt be a blessing</a:t>
            </a:r>
            <a:r>
              <a:rPr lang="en-US" dirty="0" smtClean="0"/>
              <a:t>: </a:t>
            </a:r>
            <a:r>
              <a:rPr lang="en-US" dirty="0"/>
              <a:t>And I will bless them that bless thee, and curse him that </a:t>
            </a:r>
            <a:r>
              <a:rPr lang="en-US" dirty="0" err="1"/>
              <a:t>curseth</a:t>
            </a:r>
            <a:r>
              <a:rPr lang="en-US" dirty="0"/>
              <a:t> thee: and in thee shall all families of the earth be blessed. </a:t>
            </a:r>
            <a:r>
              <a:rPr lang="en-US" dirty="0" smtClean="0"/>
              <a:t>(</a:t>
            </a:r>
            <a:r>
              <a:rPr lang="en-US" b="1" dirty="0" smtClean="0"/>
              <a:t>Gen </a:t>
            </a:r>
            <a:r>
              <a:rPr lang="en-US" b="1" dirty="0"/>
              <a:t>12:2</a:t>
            </a:r>
            <a:r>
              <a:rPr lang="en-US" dirty="0"/>
              <a:t> </a:t>
            </a:r>
            <a:r>
              <a:rPr lang="en-US" dirty="0" smtClean="0"/>
              <a:t>)</a:t>
            </a:r>
            <a:endParaRPr lang="en-US" dirty="0"/>
          </a:p>
          <a:p>
            <a:endParaRPr lang="en-US" dirty="0"/>
          </a:p>
        </p:txBody>
      </p:sp>
      <p:sp>
        <p:nvSpPr>
          <p:cNvPr id="3" name="Title 2"/>
          <p:cNvSpPr>
            <a:spLocks noGrp="1"/>
          </p:cNvSpPr>
          <p:nvPr>
            <p:ph type="title"/>
          </p:nvPr>
        </p:nvSpPr>
        <p:spPr/>
        <p:txBody>
          <a:bodyPr/>
          <a:lstStyle/>
          <a:p>
            <a:r>
              <a:rPr lang="en-US" dirty="0" smtClean="0"/>
              <a:t>Abraham</a:t>
            </a:r>
            <a:endParaRPr lang="en-US" dirty="0"/>
          </a:p>
        </p:txBody>
      </p:sp>
      <p:pic>
        <p:nvPicPr>
          <p:cNvPr id="4" name="Picture 3" descr="abraham.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6025" y="2480702"/>
            <a:ext cx="4801990" cy="3596857"/>
          </a:xfrm>
          <a:prstGeom prst="rect">
            <a:avLst/>
          </a:prstGeom>
        </p:spPr>
      </p:pic>
    </p:spTree>
    <p:extLst>
      <p:ext uri="{BB962C8B-B14F-4D97-AF65-F5344CB8AC3E}">
        <p14:creationId xmlns:p14="http://schemas.microsoft.com/office/powerpoint/2010/main" val="7383448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7101" y="2051701"/>
            <a:ext cx="4862899" cy="4667891"/>
          </a:xfrm>
        </p:spPr>
        <p:txBody>
          <a:bodyPr>
            <a:normAutofit lnSpcReduction="10000"/>
          </a:bodyPr>
          <a:lstStyle/>
          <a:p>
            <a:pPr marL="0" indent="0">
              <a:buNone/>
            </a:pPr>
            <a:r>
              <a:rPr lang="en-US" dirty="0" smtClean="0"/>
              <a:t>“Ye </a:t>
            </a:r>
            <a:r>
              <a:rPr lang="en-US" dirty="0"/>
              <a:t>have seen what I did unto the Egyptians, and </a:t>
            </a:r>
            <a:r>
              <a:rPr lang="en-US" i="1" dirty="0"/>
              <a:t>how</a:t>
            </a:r>
            <a:r>
              <a:rPr lang="en-US" dirty="0"/>
              <a:t> I bare you on eagles' wings, and brought you unto myself. </a:t>
            </a:r>
            <a:r>
              <a:rPr lang="en-US" dirty="0" smtClean="0"/>
              <a:t> Now </a:t>
            </a:r>
            <a:r>
              <a:rPr lang="en-US" dirty="0"/>
              <a:t>therefore, if ye will obey my voice indeed, and keep my covenant, then ye shall be a peculiar treasure unto me above all people: for all the earth </a:t>
            </a:r>
            <a:r>
              <a:rPr lang="en-US" i="1" dirty="0"/>
              <a:t>is</a:t>
            </a:r>
            <a:r>
              <a:rPr lang="en-US" dirty="0"/>
              <a:t> mine: </a:t>
            </a:r>
            <a:r>
              <a:rPr lang="en-US" dirty="0" smtClean="0"/>
              <a:t>And </a:t>
            </a:r>
            <a:r>
              <a:rPr lang="en-US" dirty="0"/>
              <a:t>ye shall be unto me a kingdom of priests, and an holy nation. These </a:t>
            </a:r>
            <a:r>
              <a:rPr lang="en-US" i="1" dirty="0"/>
              <a:t>are</a:t>
            </a:r>
            <a:r>
              <a:rPr lang="en-US" dirty="0"/>
              <a:t> the words which thou shalt speak unto the children of Israel</a:t>
            </a:r>
            <a:r>
              <a:rPr lang="en-US" dirty="0" smtClean="0"/>
              <a:t>.” </a:t>
            </a:r>
            <a:r>
              <a:rPr lang="en-US" sz="1800" dirty="0" smtClean="0"/>
              <a:t>(Ex 19:4-6)</a:t>
            </a:r>
            <a:endParaRPr lang="en-US" sz="1800" dirty="0"/>
          </a:p>
          <a:p>
            <a:endParaRPr lang="en-US" dirty="0"/>
          </a:p>
        </p:txBody>
      </p:sp>
      <p:sp>
        <p:nvSpPr>
          <p:cNvPr id="3" name="Title 2"/>
          <p:cNvSpPr>
            <a:spLocks noGrp="1"/>
          </p:cNvSpPr>
          <p:nvPr>
            <p:ph type="title"/>
          </p:nvPr>
        </p:nvSpPr>
        <p:spPr/>
        <p:txBody>
          <a:bodyPr/>
          <a:lstStyle/>
          <a:p>
            <a:pPr algn="l"/>
            <a:r>
              <a:rPr lang="en-US" dirty="0" smtClean="0"/>
              <a:t>Moses</a:t>
            </a:r>
            <a:endParaRPr lang="en-US" dirty="0"/>
          </a:p>
        </p:txBody>
      </p:sp>
      <p:pic>
        <p:nvPicPr>
          <p:cNvPr id="5" name="Picture 4" descr="mosesbush.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00" y="570156"/>
            <a:ext cx="4064000" cy="5757567"/>
          </a:xfrm>
          <a:prstGeom prst="rect">
            <a:avLst/>
          </a:prstGeom>
          <a:ln>
            <a:solidFill>
              <a:srgbClr val="873624"/>
            </a:solidFill>
          </a:ln>
        </p:spPr>
      </p:pic>
    </p:spTree>
    <p:extLst>
      <p:ext uri="{BB962C8B-B14F-4D97-AF65-F5344CB8AC3E}">
        <p14:creationId xmlns:p14="http://schemas.microsoft.com/office/powerpoint/2010/main" val="296693669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789" y="97700"/>
            <a:ext cx="3422483" cy="757748"/>
          </a:xfrm>
        </p:spPr>
        <p:txBody>
          <a:bodyPr/>
          <a:lstStyle/>
          <a:p>
            <a:r>
              <a:rPr lang="en-US" sz="4000" dirty="0" smtClean="0"/>
              <a:t>Holy Nation</a:t>
            </a:r>
            <a:endParaRPr lang="en-US" sz="4000" dirty="0"/>
          </a:p>
        </p:txBody>
      </p:sp>
      <p:sp>
        <p:nvSpPr>
          <p:cNvPr id="3" name="Content Placeholder 2"/>
          <p:cNvSpPr>
            <a:spLocks noGrp="1"/>
          </p:cNvSpPr>
          <p:nvPr>
            <p:ph idx="1"/>
          </p:nvPr>
        </p:nvSpPr>
        <p:spPr>
          <a:xfrm>
            <a:off x="108551" y="949158"/>
            <a:ext cx="4700118" cy="5177005"/>
          </a:xfrm>
        </p:spPr>
        <p:txBody>
          <a:bodyPr>
            <a:normAutofit fontScale="85000" lnSpcReduction="20000"/>
          </a:bodyPr>
          <a:lstStyle/>
          <a:p>
            <a:r>
              <a:rPr lang="en-US" sz="3200" dirty="0" smtClean="0"/>
              <a:t>Justice</a:t>
            </a:r>
          </a:p>
          <a:p>
            <a:r>
              <a:rPr lang="en-US" sz="3200" dirty="0" smtClean="0"/>
              <a:t>Worship</a:t>
            </a:r>
          </a:p>
          <a:p>
            <a:r>
              <a:rPr lang="en-US" sz="3200" dirty="0" smtClean="0"/>
              <a:t>Jubilee </a:t>
            </a:r>
          </a:p>
          <a:p>
            <a:pPr marL="0" indent="0">
              <a:buNone/>
            </a:pPr>
            <a:endParaRPr lang="en-US" sz="3200" dirty="0"/>
          </a:p>
          <a:p>
            <a:r>
              <a:rPr lang="en-US" sz="3200" dirty="0" smtClean="0"/>
              <a:t>The </a:t>
            </a:r>
            <a:r>
              <a:rPr lang="en-US" sz="3200" dirty="0"/>
              <a:t>presence of God would be with </a:t>
            </a:r>
            <a:r>
              <a:rPr lang="en-US" sz="3200" dirty="0" smtClean="0"/>
              <a:t>them! </a:t>
            </a:r>
          </a:p>
          <a:p>
            <a:endParaRPr lang="en-US" sz="3200" dirty="0"/>
          </a:p>
          <a:p>
            <a:r>
              <a:rPr lang="en-US" sz="3200" dirty="0" smtClean="0"/>
              <a:t>“And </a:t>
            </a:r>
            <a:r>
              <a:rPr lang="en-US" sz="3200" dirty="0"/>
              <a:t>there I will meet with thee, and I will commune with thee from above the mercy seat, </a:t>
            </a:r>
            <a:r>
              <a:rPr lang="en-US" sz="3200" dirty="0" smtClean="0"/>
              <a:t>unto </a:t>
            </a:r>
            <a:r>
              <a:rPr lang="en-US" sz="3200" dirty="0"/>
              <a:t>the children of Israel</a:t>
            </a:r>
            <a:r>
              <a:rPr lang="en-US" sz="3200" dirty="0" smtClean="0"/>
              <a:t>.” </a:t>
            </a:r>
            <a:r>
              <a:rPr lang="en-US" sz="1900" dirty="0" smtClean="0"/>
              <a:t>(</a:t>
            </a:r>
            <a:r>
              <a:rPr lang="en-US" sz="1900" dirty="0" err="1"/>
              <a:t>Exo</a:t>
            </a:r>
            <a:r>
              <a:rPr lang="en-US" sz="1900" dirty="0"/>
              <a:t> 25:22 </a:t>
            </a:r>
            <a:r>
              <a:rPr lang="en-US" sz="1900" dirty="0" smtClean="0"/>
              <a:t>)</a:t>
            </a:r>
            <a:endParaRPr lang="en-US" sz="1900" dirty="0"/>
          </a:p>
          <a:p>
            <a:endParaRPr lang="en-US" sz="3200" dirty="0"/>
          </a:p>
        </p:txBody>
      </p:sp>
      <p:pic>
        <p:nvPicPr>
          <p:cNvPr id="6" name="Picture 5" descr="mose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034579" y="1082843"/>
            <a:ext cx="4089632" cy="5775158"/>
          </a:xfrm>
          <a:prstGeom prst="rect">
            <a:avLst/>
          </a:prstGeom>
        </p:spPr>
      </p:pic>
    </p:spTree>
    <p:extLst>
      <p:ext uri="{BB962C8B-B14F-4D97-AF65-F5344CB8AC3E}">
        <p14:creationId xmlns:p14="http://schemas.microsoft.com/office/powerpoint/2010/main" val="19950123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0000028-current.png"/>
          <p:cNvPicPr>
            <a:picLocks noChangeAspect="1"/>
          </p:cNvPicPr>
          <p:nvPr/>
        </p:nvPicPr>
        <p:blipFill>
          <a:blip r:embed="rId2">
            <a:extLst>
              <a:ext uri="{BEBA8EAE-BF5A-486C-A8C5-ECC9F3942E4B}">
                <a14:imgProps xmlns:a14="http://schemas.microsoft.com/office/drawing/2010/main">
                  <a14:imgLayer r:embed="rId3">
                    <a14:imgEffect>
                      <a14:backgroundRemoval t="586" b="89974" l="9961" r="89990"/>
                    </a14:imgEffect>
                  </a14:imgLayer>
                </a14:imgProps>
              </a:ext>
              <a:ext uri="{28A0092B-C50C-407E-A947-70E740481C1C}">
                <a14:useLocalDpi xmlns:a14="http://schemas.microsoft.com/office/drawing/2010/main" val="0"/>
              </a:ext>
            </a:extLst>
          </a:blip>
          <a:stretch>
            <a:fillRect/>
          </a:stretch>
        </p:blipFill>
        <p:spPr>
          <a:xfrm>
            <a:off x="-133755" y="1139835"/>
            <a:ext cx="5008030" cy="3929712"/>
          </a:xfrm>
          <a:prstGeom prst="rect">
            <a:avLst/>
          </a:prstGeom>
        </p:spPr>
      </p:pic>
      <p:pic>
        <p:nvPicPr>
          <p:cNvPr id="4" name="Picture 3" descr="IMG_00000027-current.png"/>
          <p:cNvPicPr>
            <a:picLocks noChangeAspect="1"/>
          </p:cNvPicPr>
          <p:nvPr/>
        </p:nvPicPr>
        <p:blipFill>
          <a:blip r:embed="rId4">
            <a:extLst>
              <a:ext uri="{BEBA8EAE-BF5A-486C-A8C5-ECC9F3942E4B}">
                <a14:imgProps xmlns:a14="http://schemas.microsoft.com/office/drawing/2010/main">
                  <a14:imgLayer r:embed="rId5">
                    <a14:imgEffect>
                      <a14:backgroundRemoval t="1432" b="97331" l="9961" r="89941"/>
                    </a14:imgEffect>
                  </a14:imgLayer>
                </a14:imgProps>
              </a:ext>
              <a:ext uri="{28A0092B-C50C-407E-A947-70E740481C1C}">
                <a14:useLocalDpi xmlns:a14="http://schemas.microsoft.com/office/drawing/2010/main" val="0"/>
              </a:ext>
            </a:extLst>
          </a:blip>
          <a:stretch>
            <a:fillRect/>
          </a:stretch>
        </p:blipFill>
        <p:spPr>
          <a:xfrm>
            <a:off x="3024998" y="553635"/>
            <a:ext cx="7855805" cy="5891854"/>
          </a:xfrm>
          <a:prstGeom prst="rect">
            <a:avLst/>
          </a:prstGeom>
        </p:spPr>
      </p:pic>
      <p:pic>
        <p:nvPicPr>
          <p:cNvPr id="5" name="Picture 4" descr="Crown (1).jpg"/>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739" r="100000"/>
                    </a14:imgEffect>
                  </a14:imgLayer>
                </a14:imgProps>
              </a:ext>
              <a:ext uri="{28A0092B-C50C-407E-A947-70E740481C1C}">
                <a14:useLocalDpi xmlns:a14="http://schemas.microsoft.com/office/drawing/2010/main" val="0"/>
              </a:ext>
            </a:extLst>
          </a:blip>
          <a:stretch>
            <a:fillRect/>
          </a:stretch>
        </p:blipFill>
        <p:spPr>
          <a:xfrm>
            <a:off x="5173905" y="846735"/>
            <a:ext cx="1925054" cy="1062674"/>
          </a:xfrm>
          <a:prstGeom prst="rect">
            <a:avLst/>
          </a:prstGeom>
        </p:spPr>
      </p:pic>
      <p:pic>
        <p:nvPicPr>
          <p:cNvPr id="6" name="Picture 5" descr="fire.jpeg"/>
          <p:cNvPicPr>
            <a:picLocks noChangeAspect="1"/>
          </p:cNvPicPr>
          <p:nvPr/>
        </p:nvPicPr>
        <p:blipFill>
          <a:blip r:embed="rId8">
            <a:extLst>
              <a:ext uri="{BEBA8EAE-BF5A-486C-A8C5-ECC9F3942E4B}">
                <a14:imgProps xmlns:a14="http://schemas.microsoft.com/office/drawing/2010/main">
                  <a14:imgLayer r:embed="rId9">
                    <a14:imgEffect>
                      <a14:backgroundRemoval t="0" b="99203" l="0" r="99005"/>
                    </a14:imgEffect>
                  </a14:imgLayer>
                </a14:imgProps>
              </a:ext>
              <a:ext uri="{28A0092B-C50C-407E-A947-70E740481C1C}">
                <a14:useLocalDpi xmlns:a14="http://schemas.microsoft.com/office/drawing/2010/main" val="0"/>
              </a:ext>
            </a:extLst>
          </a:blip>
          <a:stretch>
            <a:fillRect/>
          </a:stretch>
        </p:blipFill>
        <p:spPr>
          <a:xfrm>
            <a:off x="984417" y="2202509"/>
            <a:ext cx="4081162" cy="5096376"/>
          </a:xfrm>
          <a:prstGeom prst="rect">
            <a:avLst/>
          </a:prstGeom>
        </p:spPr>
      </p:pic>
      <p:sp>
        <p:nvSpPr>
          <p:cNvPr id="2" name="TextBox 1"/>
          <p:cNvSpPr txBox="1"/>
          <p:nvPr/>
        </p:nvSpPr>
        <p:spPr>
          <a:xfrm>
            <a:off x="5818292" y="6260823"/>
            <a:ext cx="4222604" cy="369332"/>
          </a:xfrm>
          <a:prstGeom prst="rect">
            <a:avLst/>
          </a:prstGeom>
          <a:noFill/>
        </p:spPr>
        <p:txBody>
          <a:bodyPr wrap="square" rtlCol="0">
            <a:spAutoFit/>
          </a:bodyPr>
          <a:lstStyle/>
          <a:p>
            <a:r>
              <a:rPr lang="en-US" dirty="0" smtClean="0"/>
              <a:t>Judges 9:8</a:t>
            </a:r>
            <a:endParaRPr lang="en-US" dirty="0"/>
          </a:p>
        </p:txBody>
      </p:sp>
    </p:spTree>
    <p:extLst>
      <p:ext uri="{BB962C8B-B14F-4D97-AF65-F5344CB8AC3E}">
        <p14:creationId xmlns:p14="http://schemas.microsoft.com/office/powerpoint/2010/main" val="3934692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156 -0.1382 C -0.06736 -0.13704 -0.07535 -0.14375 -0.11701 -0.13056 C -0.1401 -0.10579 -0.14566 -0.0706 -0.15069 -0.0331 C -0.15156 -0.01621 -0.15399 0.00046 -0.15364 0.01759 C -0.15295 0.05463 -0.15364 0.09167 -0.15191 0.1287 C -0.15156 0.13866 -0.1493 0.14815 -0.14774 0.1581 C -0.13871 0.20949 -0.11614 0.29954 -0.07465 0.32569 C -0.0625 0.33333 -0.0566 0.33194 -0.04236 0.33356 C -0.00989 0.33125 -0.01337 0.33518 0.00886 0.31389 C 0.01354 0.30139 0.01684 0.28958 0.02066 0.27685 C 0.0191 0.26435 0.0191 0.25139 0.01615 0.23981 C 0.0132 0.22893 -0.01146 0.22384 -0.01736 0.22245 C -0.03212 0.225 -0.04739 0.2243 -0.06146 0.23009 C -0.06614 0.23171 -0.0717 0.24375 -0.0717 0.24375 C -0.075 0.25208 -0.07726 0.25995 -0.07899 0.26921 C -0.08125 0.30671 -0.08229 0.30717 -0.07604 0.35879 C -0.07535 0.36458 -0.0651 0.38958 -0.06285 0.39398 C -0.04271 0.42963 -0.02101 0.44629 0.01181 0.45231 C 0.02448 0.45023 0.03733 0.44977 0.04983 0.44653 C 0.05729 0.44444 0.06545 0.43379 0.0717 0.42893 C 0.08958 0.41412 0.10243 0.4081 0.12153 0.39977 C 0.12639 0.40023 0.1349 0.39514 0.13611 0.40162 C 0.14445 0.46157 0.13455 0.50116 0.09948 0.53241 C 0.07535 0.55347 0.04601 0.58356 0.0191 0.59861 C -0.02778 0.62454 -0.07396 0.64028 -0.1243 0.64537 C -0.17569 0.65879 -0.16024 0.65741 -0.25 0.64143 C -0.26406 0.63889 -0.28542 0.60833 -0.29236 0.59282 C -0.29757 0.58171 -0.30694 0.55949 -0.30694 0.55949 C -0.3118 0.53171 -0.31632 0.48148 -0.28785 0.47199 C -0.28281 0.47014 -0.27726 0.4706 -0.27205 0.46991 C -0.25625 0.47199 -0.25746 0.46898 -0.25295 0.48542 C -0.24496 0.56528 -0.30521 0.61342 -0.3566 0.62014 C -0.37326 0.61805 -0.39028 0.61875 -0.40642 0.61412 C -0.4243 0.60879 -0.43715 0.58704 -0.44878 0.57129 C -0.4592 0.55764 -0.46285 0.55717 -0.47222 0.54213 C -0.47812 0.53264 -0.48472 0.52361 -0.48819 0.51273 C -0.49288 0.49977 -0.50139 0.47384 -0.50139 0.47384 C -0.50347 0.45208 -0.50538 0.44745 -0.49548 0.42129 C -0.4941 0.41736 -0.48993 0.41736 -0.48698 0.41528 C -0.48403 0.41273 -0.48125 0.40972 -0.47812 0.40764 C -0.46285 0.39653 -0.44392 0.39028 -0.42969 0.37639 C -0.41875 0.36504 -0.39479 0.34699 -0.38437 0.33148 C -0.3691 0.3081 -0.3533 0.28588 -0.33906 0.26134 C -0.31996 0.22754 -0.34687 0.26597 -0.32014 0.2243 C -0.30816 0.20532 -0.29375 0.18727 -0.28646 0.16389 C -0.28507 0.15301 -0.2809 0.13426 -0.28489 0.12292 C -0.2908 0.10602 -0.32066 0.10301 -0.33177 0.10162 C -0.34323 0.10347 -0.35469 0.10301 -0.36545 0.10741 C -0.41736 0.12801 -0.44444 0.19884 -0.46632 0.25741 C -0.47257 0.27384 -0.48351 0.31389 -0.49548 0.33148 C -0.53351 0.38588 -0.56597 0.39467 -0.61996 0.39977 C -0.64045 0.39606 -0.65243 0.39745 -0.66962 0.38611 C -0.68055 0.37847 -0.69219 0.37129 -0.70156 0.36088 C -0.73923 0.31967 -0.74601 0.26643 -0.74983 0.20486 C -0.74792 0.17361 -0.7467 0.14236 -0.7441 0.11134 C -0.74062 0.07338 -0.72344 0.0294 -0.71337 -0.00371 C -0.70191 -0.04259 -0.68767 -0.09051 -0.66805 -0.12269 C -0.64844 -0.15533 -0.62031 -0.16759 -0.59062 -0.1713 C -0.57309 -0.17083 -0.55503 -0.17477 -0.53785 -0.16945 C -0.53246 -0.16783 -0.52986 -0.15833 -0.52639 -0.15185 C -0.50868 -0.12037 -0.49913 -0.07778 -0.49114 -0.04074 C -0.48871 -0.02917 -0.4868 -0.01736 -0.48403 -0.00579 C -0.47552 0.03102 -0.46632 0.10393 -0.42969 0.11504 C -0.41667 0.11875 -0.40382 0.12315 -0.39028 0.12685 C -0.37482 0.12407 -0.35903 0.12338 -0.34357 0.11898 C -0.32673 0.11389 -0.31042 0.08889 -0.30121 0.07222 C -0.27135 0.01782 -0.25364 -0.05347 -0.24114 -0.11875 C -0.23715 -0.17685 -0.25035 -0.20972 -0.2776 -0.24931 C -0.28837 -0.26458 -0.29705 -0.27477 -0.31267 -0.27871 C -0.32257 -0.27801 -0.33246 -0.27801 -0.34201 -0.27662 C -0.34878 -0.27546 -0.36632 -0.26134 -0.36979 -0.25533 C -0.37517 -0.24607 -0.37864 -0.23634 -0.38576 -0.22986 C -0.38785 -0.21991 -0.39253 -0.21412 -0.39618 -0.20463 C -0.40173 -0.18958 -0.39305 -0.2081 -0.40069 -0.19283 C -0.40417 -0.17685 -0.4066 -0.15926 -0.41232 -0.14421 C -0.41354 -0.13472 -0.41562 -0.12153 -0.41944 -0.11296 C -0.42448 -0.10301 -0.42378 -0.11088 -0.42378 -0.10509 " pathEditMode="relative" ptsTypes="ffffffffffffffffffffffffffffffffffffffffffffffffffffffffffffffffffffffffffffA">
                                      <p:cBhvr>
                                        <p:cTn id="18" dur="2000" fill="hold"/>
                                        <p:tgtEl>
                                          <p:spTgt spid="5"/>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p:txBody>
          <a:bodyPr/>
          <a:lstStyle/>
          <a:p>
            <a:endParaRPr lang="en-US"/>
          </a:p>
        </p:txBody>
      </p:sp>
      <p:sp>
        <p:nvSpPr>
          <p:cNvPr id="5" name="Content Placeholder 3"/>
          <p:cNvSpPr>
            <a:spLocks noGrp="1"/>
          </p:cNvSpPr>
          <p:nvPr>
            <p:ph idx="1"/>
          </p:nvPr>
        </p:nvSpPr>
        <p:spPr>
          <a:xfrm>
            <a:off x="280737" y="347579"/>
            <a:ext cx="4314037" cy="6510421"/>
          </a:xfrm>
        </p:spPr>
        <p:txBody>
          <a:bodyPr>
            <a:normAutofit fontScale="92500" lnSpcReduction="20000"/>
          </a:bodyPr>
          <a:lstStyle/>
          <a:p>
            <a:pPr marL="0" indent="0">
              <a:buNone/>
            </a:pPr>
            <a:r>
              <a:rPr lang="en-US" sz="3300" dirty="0"/>
              <a:t>“And the LORD said unto Samuel, Hearken unto the voice of the people in all that they say unto thee: for they have not rejected thee, but </a:t>
            </a:r>
            <a:r>
              <a:rPr lang="en-US" sz="3300" dirty="0" smtClean="0"/>
              <a:t>the </a:t>
            </a:r>
            <a:r>
              <a:rPr lang="en-US" sz="3300" dirty="0"/>
              <a:t>have rejected me, that I should not reign over </a:t>
            </a:r>
            <a:r>
              <a:rPr lang="en-US" sz="3300" dirty="0" smtClean="0"/>
              <a:t>them…Now </a:t>
            </a:r>
            <a:r>
              <a:rPr lang="en-US" sz="3300" dirty="0"/>
              <a:t>therefore hearken unto their voice: howbeit yet protest solemnly unto them, and </a:t>
            </a:r>
            <a:r>
              <a:rPr lang="en-US" sz="3300" dirty="0" err="1"/>
              <a:t>shew</a:t>
            </a:r>
            <a:r>
              <a:rPr lang="en-US" sz="3300" dirty="0"/>
              <a:t> them the manner of the king that shall reign over them. </a:t>
            </a:r>
            <a:r>
              <a:rPr lang="en-US" sz="1900" dirty="0"/>
              <a:t>(I Sam 8:7-9)</a:t>
            </a:r>
            <a:r>
              <a:rPr lang="en-US" sz="3300" dirty="0"/>
              <a:t>”</a:t>
            </a:r>
          </a:p>
          <a:p>
            <a:endParaRPr lang="en-US" dirty="0"/>
          </a:p>
        </p:txBody>
      </p:sp>
      <p:pic>
        <p:nvPicPr>
          <p:cNvPr id="6" name="Picture 5" descr="1samuel-8-10_jpg.jpg"/>
          <p:cNvPicPr>
            <a:picLocks noChangeAspect="1"/>
          </p:cNvPicPr>
          <p:nvPr/>
        </p:nvPicPr>
        <p:blipFill>
          <a:blip r:embed="rId2">
            <a:extLst>
              <a:ext uri="{BEBA8EAE-BF5A-486C-A8C5-ECC9F3942E4B}">
                <a14:imgProps xmlns:a14="http://schemas.microsoft.com/office/drawing/2010/main">
                  <a14:imgLayer r:embed="rId3">
                    <a14:imgEffect>
                      <a14:backgroundRemoval t="0" b="98605" l="0" r="100000">
                        <a14:foregroundMark x1="20125" y1="21674" x2="21375" y2="22047"/>
                        <a14:foregroundMark x1="54625" y1="72558" x2="31875" y2="77953"/>
                        <a14:foregroundMark x1="53875" y1="85953" x2="43625" y2="89116"/>
                        <a14:foregroundMark x1="57625" y1="90605" x2="51500" y2="94977"/>
                        <a14:foregroundMark x1="70375" y1="93767" x2="71125" y2="96465"/>
                        <a14:foregroundMark x1="90875" y1="80093" x2="91125" y2="81488"/>
                        <a14:foregroundMark x1="21125" y1="14791" x2="22500" y2="17395"/>
                        <a14:foregroundMark x1="17000" y1="12651" x2="15625" y2="20651"/>
                        <a14:foregroundMark x1="11500" y1="46605" x2="11000" y2="55163"/>
                        <a14:foregroundMark x1="40500" y1="42698" x2="40500" y2="45395"/>
                        <a14:foregroundMark x1="79875" y1="18140" x2="79875" y2="21674"/>
                        <a14:foregroundMark x1="75125" y1="11070" x2="75125" y2="11070"/>
                        <a14:foregroundMark x1="25375" y1="71163" x2="27125" y2="71907"/>
                        <a14:backgroundMark x1="15875" y1="21674" x2="18750" y2="13674"/>
                        <a14:backgroundMark x1="35000" y1="72744" x2="38500" y2="73116"/>
                        <a14:backgroundMark x1="48875" y1="71349" x2="50750" y2="71349"/>
                        <a14:backgroundMark x1="46250" y1="77209" x2="47125" y2="73674"/>
                        <a14:backgroundMark x1="74375" y1="9581" x2="75625" y2="12651"/>
                        <a14:backgroundMark x1="27750" y1="68000" x2="26375" y2="70140"/>
                      </a14:backgroundRemoval>
                    </a14:imgEffect>
                  </a14:imgLayer>
                </a14:imgProps>
              </a:ext>
              <a:ext uri="{28A0092B-C50C-407E-A947-70E740481C1C}">
                <a14:useLocalDpi xmlns:a14="http://schemas.microsoft.com/office/drawing/2010/main" val="0"/>
              </a:ext>
            </a:extLst>
          </a:blip>
          <a:stretch>
            <a:fillRect/>
          </a:stretch>
        </p:blipFill>
        <p:spPr>
          <a:xfrm>
            <a:off x="4703196" y="133684"/>
            <a:ext cx="4815119" cy="6470316"/>
          </a:xfrm>
          <a:prstGeom prst="rect">
            <a:avLst/>
          </a:prstGeom>
        </p:spPr>
      </p:pic>
    </p:spTree>
    <p:extLst>
      <p:ext uri="{BB962C8B-B14F-4D97-AF65-F5344CB8AC3E}">
        <p14:creationId xmlns:p14="http://schemas.microsoft.com/office/powerpoint/2010/main" val="1263804557"/>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Human Government</a:t>
            </a:r>
            <a:endParaRPr lang="en-US" dirty="0"/>
          </a:p>
        </p:txBody>
      </p:sp>
      <p:sp>
        <p:nvSpPr>
          <p:cNvPr id="4" name="Content Placeholder 2"/>
          <p:cNvSpPr>
            <a:spLocks noGrp="1"/>
          </p:cNvSpPr>
          <p:nvPr>
            <p:ph idx="1"/>
          </p:nvPr>
        </p:nvSpPr>
        <p:spPr>
          <a:xfrm>
            <a:off x="170373" y="2248347"/>
            <a:ext cx="8274379" cy="3877815"/>
          </a:xfrm>
        </p:spPr>
        <p:txBody>
          <a:bodyPr/>
          <a:lstStyle/>
          <a:p>
            <a:r>
              <a:rPr lang="en-US" dirty="0"/>
              <a:t>O Israel, thou hast destroyed thyself; but in me is thine help. I will be thy king: where is any other that may save thee in all thy cities? and thy judges of whom thou saidst, Give me a king and princes? </a:t>
            </a:r>
            <a:r>
              <a:rPr lang="en-US" u="sng" dirty="0"/>
              <a:t>I gave thee a king in mine anger</a:t>
            </a:r>
            <a:r>
              <a:rPr lang="en-US" dirty="0"/>
              <a:t>, and took him away in my wrath. (Hos 13:9-11)</a:t>
            </a:r>
          </a:p>
          <a:p>
            <a:endParaRPr lang="en-US" dirty="0"/>
          </a:p>
        </p:txBody>
      </p:sp>
    </p:spTree>
    <p:extLst>
      <p:ext uri="{BB962C8B-B14F-4D97-AF65-F5344CB8AC3E}">
        <p14:creationId xmlns:p14="http://schemas.microsoft.com/office/powerpoint/2010/main" val="22868993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This matter is by the decree of the watchers, and the demand by the word of the holy ones: to the intent that the living may know that the most High </a:t>
            </a:r>
            <a:r>
              <a:rPr lang="en-US" dirty="0" err="1"/>
              <a:t>ruleth</a:t>
            </a:r>
            <a:r>
              <a:rPr lang="en-US" dirty="0"/>
              <a:t> in the kingdom of men, and </a:t>
            </a:r>
            <a:r>
              <a:rPr lang="en-US" dirty="0" err="1"/>
              <a:t>giveth</a:t>
            </a:r>
            <a:r>
              <a:rPr lang="en-US" dirty="0"/>
              <a:t> it to whomsoever he will, and </a:t>
            </a:r>
            <a:r>
              <a:rPr lang="en-US" dirty="0" err="1"/>
              <a:t>setteth</a:t>
            </a:r>
            <a:r>
              <a:rPr lang="en-US" dirty="0"/>
              <a:t> up over it the basest of men. (Dan 4:17) </a:t>
            </a:r>
          </a:p>
          <a:p>
            <a:endParaRPr lang="en-US" dirty="0"/>
          </a:p>
        </p:txBody>
      </p:sp>
      <p:sp>
        <p:nvSpPr>
          <p:cNvPr id="3" name="Title 2"/>
          <p:cNvSpPr>
            <a:spLocks noGrp="1"/>
          </p:cNvSpPr>
          <p:nvPr>
            <p:ph type="title"/>
          </p:nvPr>
        </p:nvSpPr>
        <p:spPr/>
        <p:txBody>
          <a:bodyPr/>
          <a:lstStyle/>
          <a:p>
            <a:r>
              <a:rPr lang="en-US" dirty="0" smtClean="0"/>
              <a:t>Human Government</a:t>
            </a:r>
            <a:endParaRPr lang="en-US" dirty="0"/>
          </a:p>
        </p:txBody>
      </p:sp>
    </p:spTree>
    <p:extLst>
      <p:ext uri="{BB962C8B-B14F-4D97-AF65-F5344CB8AC3E}">
        <p14:creationId xmlns:p14="http://schemas.microsoft.com/office/powerpoint/2010/main" val="21778036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Peter Riedemann </a:t>
            </a:r>
          </a:p>
        </p:txBody>
      </p:sp>
      <p:sp>
        <p:nvSpPr>
          <p:cNvPr id="3" name="Content Placeholder 2"/>
          <p:cNvSpPr>
            <a:spLocks noGrp="1"/>
          </p:cNvSpPr>
          <p:nvPr>
            <p:ph idx="1"/>
          </p:nvPr>
        </p:nvSpPr>
        <p:spPr/>
        <p:txBody>
          <a:bodyPr>
            <a:normAutofit lnSpcReduction="10000"/>
          </a:bodyPr>
          <a:lstStyle/>
          <a:p>
            <a:r>
              <a:rPr lang="en-US" dirty="0"/>
              <a:t>“From these words we can se how the authority of the Government grew and where it came from, namely, from the wrath of God. We read in scripture, ‘ You said, ‘give us a king.’ So in my anger I gave you a king and in my wrath I took him away. “ These words show us that governmental authority was not given from grace but from disfavor and anger.” (</a:t>
            </a:r>
            <a:r>
              <a:rPr lang="en-US" dirty="0" err="1"/>
              <a:t>pg</a:t>
            </a:r>
            <a:r>
              <a:rPr lang="en-US" dirty="0"/>
              <a:t> 131-132)</a:t>
            </a:r>
          </a:p>
          <a:p>
            <a:endParaRPr lang="en-US" dirty="0"/>
          </a:p>
        </p:txBody>
      </p:sp>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0330189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3087" y="2248347"/>
            <a:ext cx="8151666" cy="4408570"/>
          </a:xfrm>
        </p:spPr>
        <p:txBody>
          <a:bodyPr>
            <a:normAutofit lnSpcReduction="10000"/>
          </a:bodyPr>
          <a:lstStyle/>
          <a:p>
            <a:r>
              <a:rPr lang="en-US" dirty="0" smtClean="0"/>
              <a:t>To truly experience the presence of the indwelling Christ and to be transformed into His likeness. </a:t>
            </a:r>
          </a:p>
          <a:p>
            <a:r>
              <a:rPr lang="en-US" dirty="0" smtClean="0"/>
              <a:t>To be able to read the Bible and understand history through the lenses of Jesus Christ.</a:t>
            </a:r>
          </a:p>
          <a:p>
            <a:r>
              <a:rPr lang="en-US" dirty="0" smtClean="0"/>
              <a:t>To see the central message of the Kingdom of God throughout the Bible and history.</a:t>
            </a:r>
          </a:p>
          <a:p>
            <a:r>
              <a:rPr lang="en-US" dirty="0" smtClean="0"/>
              <a:t>To see that Jesus came to establish His kingdom on earth—NOW.</a:t>
            </a:r>
          </a:p>
          <a:p>
            <a:r>
              <a:rPr lang="en-US" dirty="0" smtClean="0"/>
              <a:t>To appreciate that your local church community is the representation of that kingdom to the world.  </a:t>
            </a:r>
          </a:p>
          <a:p>
            <a:r>
              <a:rPr lang="en-US" dirty="0" smtClean="0"/>
              <a:t>To dream and to act like you believe it! </a:t>
            </a:r>
          </a:p>
          <a:p>
            <a:endParaRPr lang="en-US" dirty="0" smtClean="0"/>
          </a:p>
          <a:p>
            <a:endParaRPr lang="en-US" dirty="0"/>
          </a:p>
        </p:txBody>
      </p:sp>
      <p:sp>
        <p:nvSpPr>
          <p:cNvPr id="3" name="Title 2"/>
          <p:cNvSpPr>
            <a:spLocks noGrp="1"/>
          </p:cNvSpPr>
          <p:nvPr>
            <p:ph type="title"/>
          </p:nvPr>
        </p:nvSpPr>
        <p:spPr/>
        <p:txBody>
          <a:bodyPr/>
          <a:lstStyle/>
          <a:p>
            <a:pPr algn="l"/>
            <a:r>
              <a:rPr lang="en-US" dirty="0" smtClean="0"/>
              <a:t>My point:</a:t>
            </a:r>
            <a:endParaRPr lang="en-US" dirty="0"/>
          </a:p>
        </p:txBody>
      </p:sp>
      <p:pic>
        <p:nvPicPr>
          <p:cNvPr id="4" name="Picture 3" descr="MD00208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5481" y="592286"/>
            <a:ext cx="3121256" cy="1624638"/>
          </a:xfrm>
          <a:prstGeom prst="rect">
            <a:avLst/>
          </a:prstGeom>
        </p:spPr>
      </p:pic>
    </p:spTree>
    <p:extLst>
      <p:ext uri="{BB962C8B-B14F-4D97-AF65-F5344CB8AC3E}">
        <p14:creationId xmlns:p14="http://schemas.microsoft.com/office/powerpoint/2010/main" val="328996442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248347"/>
            <a:ext cx="9143999" cy="4288245"/>
          </a:xfrm>
        </p:spPr>
        <p:txBody>
          <a:bodyPr>
            <a:normAutofit fontScale="85000" lnSpcReduction="10000"/>
          </a:bodyPr>
          <a:lstStyle/>
          <a:p>
            <a:pPr marL="0" indent="0">
              <a:buNone/>
            </a:pPr>
            <a:r>
              <a:rPr lang="en-US" dirty="0"/>
              <a:t>(Before the flood) “God no longer wanted His spirit to strive with those who were carnally minded, and yet He did not want the earth to be completely bloodstained or the evildoers to remain unpunished. Therefore, he had to have an instrument of punishment. That as it was said above was the ruling power to which He gave the command that whosoever sheds human blood, shall also have his blood shed. Form this we see that power and government have grown from God’s wrath and punishment, rather than from His blessing. </a:t>
            </a:r>
            <a:r>
              <a:rPr lang="en-US" dirty="0" smtClean="0"/>
              <a:t>“</a:t>
            </a:r>
          </a:p>
          <a:p>
            <a:pPr marL="0" indent="0">
              <a:buNone/>
            </a:pPr>
            <a:endParaRPr lang="en-US" dirty="0"/>
          </a:p>
          <a:p>
            <a:pPr marL="0" indent="0">
              <a:buNone/>
            </a:pPr>
            <a:r>
              <a:rPr lang="en-US" dirty="0"/>
              <a:t>“…Since people did not want to let themselves by the spirit of the Lord, God had to use a different rod to protect them from harm. This was done so that the land would not be completely polluted with </a:t>
            </a:r>
            <a:r>
              <a:rPr lang="en-US" dirty="0" err="1"/>
              <a:t>bloodguilty</a:t>
            </a:r>
            <a:r>
              <a:rPr lang="en-US" dirty="0"/>
              <a:t> people, and so that He would not have to destroy the whole world on their account. The world could thus be preserved until the time of the promised offspring, in whom all things would be made right.” Pg. 215-222</a:t>
            </a:r>
          </a:p>
          <a:p>
            <a:endParaRPr lang="en-US" dirty="0"/>
          </a:p>
          <a:p>
            <a:endParaRPr lang="en-US" dirty="0"/>
          </a:p>
        </p:txBody>
      </p:sp>
      <p:sp>
        <p:nvSpPr>
          <p:cNvPr id="3" name="Title 2"/>
          <p:cNvSpPr>
            <a:spLocks noGrp="1"/>
          </p:cNvSpPr>
          <p:nvPr>
            <p:ph type="title"/>
          </p:nvPr>
        </p:nvSpPr>
        <p:spPr>
          <a:xfrm>
            <a:off x="688490" y="353303"/>
            <a:ext cx="7756263" cy="1054250"/>
          </a:xfrm>
        </p:spPr>
        <p:txBody>
          <a:bodyPr/>
          <a:lstStyle/>
          <a:p>
            <a:r>
              <a:rPr lang="en-US" dirty="0" smtClean="0"/>
              <a:t>Ministry of the sword</a:t>
            </a:r>
            <a:endParaRPr lang="en-US" dirty="0"/>
          </a:p>
        </p:txBody>
      </p:sp>
    </p:spTree>
    <p:extLst>
      <p:ext uri="{BB962C8B-B14F-4D97-AF65-F5344CB8AC3E}">
        <p14:creationId xmlns:p14="http://schemas.microsoft.com/office/powerpoint/2010/main" val="37099467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92" y="231489"/>
            <a:ext cx="7756263" cy="1054250"/>
          </a:xfrm>
        </p:spPr>
        <p:txBody>
          <a:bodyPr/>
          <a:lstStyle/>
          <a:p>
            <a:r>
              <a:rPr lang="en-US" sz="4400" dirty="0" smtClean="0"/>
              <a:t>The prophets told of a time when this would be restored.</a:t>
            </a:r>
            <a:endParaRPr lang="en-US" sz="4400" dirty="0"/>
          </a:p>
        </p:txBody>
      </p:sp>
      <p:sp>
        <p:nvSpPr>
          <p:cNvPr id="3" name="Content Placeholder 2"/>
          <p:cNvSpPr>
            <a:spLocks noGrp="1"/>
          </p:cNvSpPr>
          <p:nvPr>
            <p:ph sz="quarter" idx="13"/>
          </p:nvPr>
        </p:nvSpPr>
        <p:spPr>
          <a:xfrm>
            <a:off x="116418" y="2240279"/>
            <a:ext cx="5221266" cy="4617721"/>
          </a:xfrm>
        </p:spPr>
        <p:txBody>
          <a:bodyPr>
            <a:normAutofit fontScale="77500" lnSpcReduction="20000"/>
          </a:bodyPr>
          <a:lstStyle/>
          <a:p>
            <a:pPr marL="0" indent="0">
              <a:buNone/>
            </a:pPr>
            <a:r>
              <a:rPr lang="en-US" sz="2600" dirty="0"/>
              <a:t>And it shall come to pass in the last days, that the mountain of the LORD'S house shall be established in the top of the mountains, and shall be exalted above the hills; and all nations shall flow unto it. And many people shall go and say, Come ye, and let us go up to the mountain of the LORD, to the house of the God of Jacob; and he will teach us of his ways, and we will walk in his paths: for out of Zion shall go forth the law, and the word of the LORD from Jerusalem. And he shall judge among the nations, and shall rebuke many people: and they shall beat their swords into plowshares, and their spears into </a:t>
            </a:r>
            <a:r>
              <a:rPr lang="en-US" sz="2600" dirty="0" err="1"/>
              <a:t>pruninghooks</a:t>
            </a:r>
            <a:r>
              <a:rPr lang="en-US" sz="2600" dirty="0"/>
              <a:t>: nation shall not lift up sword against nation, neither shall they learn war any more.  (Is 2:2-4)</a:t>
            </a:r>
          </a:p>
          <a:p>
            <a:endParaRPr lang="en-US" dirty="0"/>
          </a:p>
        </p:txBody>
      </p:sp>
      <p:pic>
        <p:nvPicPr>
          <p:cNvPr id="4" name="Picture 3" descr="ploughshare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838458" y="1285739"/>
            <a:ext cx="3153881" cy="4990459"/>
          </a:xfrm>
          <a:prstGeom prst="rect">
            <a:avLst/>
          </a:prstGeom>
        </p:spPr>
      </p:pic>
    </p:spTree>
    <p:extLst>
      <p:ext uri="{BB962C8B-B14F-4D97-AF65-F5344CB8AC3E}">
        <p14:creationId xmlns:p14="http://schemas.microsoft.com/office/powerpoint/2010/main" val="78676074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oll of the Book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09" y="-30974"/>
            <a:ext cx="9304709" cy="6978532"/>
          </a:xfrm>
          <a:prstGeom prst="rect">
            <a:avLst/>
          </a:prstGeom>
        </p:spPr>
      </p:pic>
    </p:spTree>
    <p:extLst>
      <p:ext uri="{BB962C8B-B14F-4D97-AF65-F5344CB8AC3E}">
        <p14:creationId xmlns:p14="http://schemas.microsoft.com/office/powerpoint/2010/main" val="2808510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0400" y="570156"/>
            <a:ext cx="7756263" cy="1054250"/>
          </a:xfrm>
        </p:spPr>
        <p:txBody>
          <a:bodyPr/>
          <a:lstStyle/>
          <a:p>
            <a:pPr algn="l"/>
            <a:r>
              <a:rPr lang="en-US" dirty="0" smtClean="0"/>
              <a:t>“Every battle of the warrior…”</a:t>
            </a:r>
            <a:endParaRPr lang="en-US" dirty="0"/>
          </a:p>
        </p:txBody>
      </p:sp>
      <p:sp>
        <p:nvSpPr>
          <p:cNvPr id="4" name="Content Placeholder 3"/>
          <p:cNvSpPr>
            <a:spLocks noGrp="1"/>
          </p:cNvSpPr>
          <p:nvPr>
            <p:ph idx="1"/>
          </p:nvPr>
        </p:nvSpPr>
        <p:spPr>
          <a:xfrm>
            <a:off x="187159" y="2248347"/>
            <a:ext cx="6340250" cy="4502706"/>
          </a:xfrm>
        </p:spPr>
        <p:txBody>
          <a:bodyPr>
            <a:normAutofit fontScale="92500" lnSpcReduction="10000"/>
          </a:bodyPr>
          <a:lstStyle/>
          <a:p>
            <a:pPr marL="0" indent="0">
              <a:buNone/>
            </a:pPr>
            <a:r>
              <a:rPr lang="en-US" sz="2600" dirty="0" smtClean="0"/>
              <a:t>“The </a:t>
            </a:r>
            <a:r>
              <a:rPr lang="en-US" sz="2600" dirty="0"/>
              <a:t>people that walked in darkness have seen a great light: they that dwell in the land of the shadow of death, upon them hath the light shined. Thou hast multiplied the nation, and not increased the joy: they joy before thee according to the joy in harvest, and as men rejoice when they divide the spoil. For thou hast broken the yoke of his burden, and the staff of his shoulder, the rod of his oppressor, as in the day of </a:t>
            </a:r>
            <a:r>
              <a:rPr lang="en-US" sz="2600" dirty="0" err="1"/>
              <a:t>Midian</a:t>
            </a:r>
            <a:r>
              <a:rPr lang="en-US" sz="2600" dirty="0"/>
              <a:t>. For every battle of the warrior is with confused noise, and garments rolled in blood; but this shall be with burning and fuel of fire</a:t>
            </a:r>
            <a:r>
              <a:rPr lang="en-US" sz="2600" dirty="0" smtClean="0"/>
              <a:t>.” </a:t>
            </a:r>
          </a:p>
          <a:p>
            <a:pPr marL="0" indent="0">
              <a:buNone/>
            </a:pPr>
            <a:endParaRPr lang="en-US" sz="2600" dirty="0"/>
          </a:p>
        </p:txBody>
      </p:sp>
      <p:pic>
        <p:nvPicPr>
          <p:cNvPr id="6" name="Picture 5" descr="sword.jpeg"/>
          <p:cNvPicPr>
            <a:picLocks noChangeAspect="1"/>
          </p:cNvPicPr>
          <p:nvPr/>
        </p:nvPicPr>
        <p:blipFill>
          <a:blip r:embed="rId2">
            <a:extLst>
              <a:ext uri="{BEBA8EAE-BF5A-486C-A8C5-ECC9F3942E4B}">
                <a14:imgProps xmlns:a14="http://schemas.microsoft.com/office/drawing/2010/main">
                  <a14:imgLayer r:embed="rId3">
                    <a14:imgEffect>
                      <a14:backgroundRemoval t="0" b="100000" l="459" r="100000"/>
                    </a14:imgEffect>
                  </a14:imgLayer>
                </a14:imgProps>
              </a:ext>
              <a:ext uri="{28A0092B-C50C-407E-A947-70E740481C1C}">
                <a14:useLocalDpi xmlns:a14="http://schemas.microsoft.com/office/drawing/2010/main" val="0"/>
              </a:ext>
            </a:extLst>
          </a:blip>
          <a:stretch>
            <a:fillRect/>
          </a:stretch>
        </p:blipFill>
        <p:spPr>
          <a:xfrm rot="20527096">
            <a:off x="6572363" y="1745997"/>
            <a:ext cx="2768600" cy="2933700"/>
          </a:xfrm>
          <a:prstGeom prst="rect">
            <a:avLst/>
          </a:prstGeom>
        </p:spPr>
      </p:pic>
    </p:spTree>
    <p:extLst>
      <p:ext uri="{BB962C8B-B14F-4D97-AF65-F5344CB8AC3E}">
        <p14:creationId xmlns:p14="http://schemas.microsoft.com/office/powerpoint/2010/main" val="29488431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9666" y="2248347"/>
            <a:ext cx="8651453" cy="4482100"/>
          </a:xfrm>
        </p:spPr>
        <p:txBody>
          <a:bodyPr/>
          <a:lstStyle/>
          <a:p>
            <a:pPr marL="0" indent="0">
              <a:buNone/>
            </a:pPr>
            <a:r>
              <a:rPr lang="en-US" dirty="0"/>
              <a:t>For unto us a child is born, unto us a son is given: and the government shall be upon his shoulder: and his name shall be called Wonderful, </a:t>
            </a:r>
            <a:r>
              <a:rPr lang="en-US" dirty="0" err="1"/>
              <a:t>Counsellor</a:t>
            </a:r>
            <a:r>
              <a:rPr lang="en-US" dirty="0"/>
              <a:t>, The mighty God, The everlasting Father, The Prince of Peace. Of the increase of his government and peace there shall be no end, upon the throne of David, and upon his kingdom, to order it, and to establish it with judgment and with justice from henceforth even for ever. The zeal of the LORD of hosts will perform this.  (Is 9:2-7)</a:t>
            </a:r>
          </a:p>
          <a:p>
            <a:endParaRPr lang="en-US" dirty="0"/>
          </a:p>
          <a:p>
            <a:endParaRPr lang="en-US" dirty="0"/>
          </a:p>
        </p:txBody>
      </p:sp>
      <p:sp>
        <p:nvSpPr>
          <p:cNvPr id="3" name="Title 2"/>
          <p:cNvSpPr>
            <a:spLocks noGrp="1"/>
          </p:cNvSpPr>
          <p:nvPr>
            <p:ph type="title"/>
          </p:nvPr>
        </p:nvSpPr>
        <p:spPr>
          <a:xfrm>
            <a:off x="543794" y="641987"/>
            <a:ext cx="7756263" cy="1054250"/>
          </a:xfrm>
        </p:spPr>
        <p:txBody>
          <a:bodyPr/>
          <a:lstStyle/>
          <a:p>
            <a:pPr algn="l"/>
            <a:r>
              <a:rPr lang="en-US" dirty="0" smtClean="0"/>
              <a:t>A child is born!</a:t>
            </a:r>
            <a:endParaRPr lang="en-US" dirty="0"/>
          </a:p>
        </p:txBody>
      </p:sp>
      <p:pic>
        <p:nvPicPr>
          <p:cNvPr id="4" name="Picture 3" descr="Crown (1).jpg"/>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543573">
            <a:off x="6326059" y="570156"/>
            <a:ext cx="2648745" cy="1462168"/>
          </a:xfrm>
          <a:prstGeom prst="rect">
            <a:avLst/>
          </a:prstGeom>
        </p:spPr>
      </p:pic>
    </p:spTree>
    <p:extLst>
      <p:ext uri="{BB962C8B-B14F-4D97-AF65-F5344CB8AC3E}">
        <p14:creationId xmlns:p14="http://schemas.microsoft.com/office/powerpoint/2010/main" val="3708836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“And when they entered unto the heathen, whither they went, they profaned my holy name, when they said to them, These </a:t>
            </a:r>
            <a:r>
              <a:rPr lang="en-US" i="1" dirty="0"/>
              <a:t>are</a:t>
            </a:r>
            <a:r>
              <a:rPr lang="en-US" dirty="0"/>
              <a:t> the people of the LORD, and are gone forth out of his land.  </a:t>
            </a:r>
            <a:r>
              <a:rPr lang="en-US" u="sng" dirty="0"/>
              <a:t>But I had pity for mine holy name, </a:t>
            </a:r>
            <a:r>
              <a:rPr lang="en-US" dirty="0"/>
              <a:t>which the house of Israel had profaned among the heathen, whither they went. Therefore say unto the house of Israel, Thus saith the Lord GOD; </a:t>
            </a:r>
            <a:r>
              <a:rPr lang="en-US" u="sng" dirty="0"/>
              <a:t>I do not </a:t>
            </a:r>
            <a:r>
              <a:rPr lang="en-US" i="1" u="sng" dirty="0"/>
              <a:t>this</a:t>
            </a:r>
            <a:r>
              <a:rPr lang="en-US" u="sng" dirty="0"/>
              <a:t> for your sakes, </a:t>
            </a:r>
            <a:r>
              <a:rPr lang="en-US" dirty="0"/>
              <a:t>O house of Israel, but for mine holy name's sake, which ye have profaned among the heathen, whither ye went. </a:t>
            </a:r>
          </a:p>
        </p:txBody>
      </p:sp>
      <p:sp>
        <p:nvSpPr>
          <p:cNvPr id="3" name="Title 2"/>
          <p:cNvSpPr>
            <a:spLocks noGrp="1"/>
          </p:cNvSpPr>
          <p:nvPr>
            <p:ph type="title"/>
          </p:nvPr>
        </p:nvSpPr>
        <p:spPr/>
        <p:txBody>
          <a:bodyPr/>
          <a:lstStyle/>
          <a:p>
            <a:r>
              <a:rPr lang="en-US" dirty="0" smtClean="0"/>
              <a:t>It’s not about you…</a:t>
            </a:r>
            <a:endParaRPr lang="en-US" dirty="0"/>
          </a:p>
        </p:txBody>
      </p:sp>
    </p:spTree>
    <p:extLst>
      <p:ext uri="{BB962C8B-B14F-4D97-AF65-F5344CB8AC3E}">
        <p14:creationId xmlns:p14="http://schemas.microsoft.com/office/powerpoint/2010/main" val="42739952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2579" y="1678195"/>
            <a:ext cx="3422483" cy="1886921"/>
          </a:xfrm>
        </p:spPr>
        <p:txBody>
          <a:bodyPr/>
          <a:lstStyle/>
          <a:p>
            <a:r>
              <a:rPr lang="en-US" dirty="0"/>
              <a:t>God desires to bless the world through </a:t>
            </a:r>
            <a:r>
              <a:rPr lang="en-US" u="sng" dirty="0"/>
              <a:t>His</a:t>
            </a:r>
            <a:r>
              <a:rPr lang="en-US" dirty="0"/>
              <a:t> people. </a:t>
            </a:r>
            <a:br>
              <a:rPr lang="en-US" dirty="0"/>
            </a:br>
            <a:endParaRPr lang="en-US" dirty="0"/>
          </a:p>
        </p:txBody>
      </p:sp>
      <p:sp>
        <p:nvSpPr>
          <p:cNvPr id="3" name="Content Placeholder 2"/>
          <p:cNvSpPr>
            <a:spLocks noGrp="1"/>
          </p:cNvSpPr>
          <p:nvPr>
            <p:ph idx="1"/>
          </p:nvPr>
        </p:nvSpPr>
        <p:spPr>
          <a:xfrm>
            <a:off x="105833" y="95250"/>
            <a:ext cx="5334000" cy="6678083"/>
          </a:xfrm>
        </p:spPr>
        <p:txBody>
          <a:bodyPr>
            <a:noAutofit/>
          </a:bodyPr>
          <a:lstStyle/>
          <a:p>
            <a:pPr marL="0" indent="0">
              <a:buNone/>
            </a:pPr>
            <a:r>
              <a:rPr lang="en-US" sz="2000" dirty="0" smtClean="0"/>
              <a:t>And </a:t>
            </a:r>
            <a:r>
              <a:rPr lang="en-US" sz="2000" dirty="0"/>
              <a:t>I will sanctify my great name, which was profaned among the heathen, which ye have profaned in the midst of them; and the heathen shall know that I </a:t>
            </a:r>
            <a:r>
              <a:rPr lang="en-US" sz="2000" i="1" dirty="0"/>
              <a:t>am</a:t>
            </a:r>
            <a:r>
              <a:rPr lang="en-US" sz="2000" dirty="0"/>
              <a:t> the LORD, saith the Lord GOD, </a:t>
            </a:r>
            <a:r>
              <a:rPr lang="en-US" sz="2000" u="sng" dirty="0"/>
              <a:t>when I shall be sanctified in you before their eyes</a:t>
            </a:r>
            <a:r>
              <a:rPr lang="en-US" sz="2000" dirty="0"/>
              <a:t>. </a:t>
            </a:r>
            <a:r>
              <a:rPr lang="en-US" sz="2000" dirty="0" smtClean="0"/>
              <a:t>  </a:t>
            </a:r>
            <a:r>
              <a:rPr lang="en-US" sz="2000" dirty="0"/>
              <a:t>For I will take you from among the heathen, and gather you out of all countries, and will bring you into your own land. </a:t>
            </a:r>
          </a:p>
          <a:p>
            <a:pPr marL="0" indent="0">
              <a:buNone/>
            </a:pPr>
            <a:r>
              <a:rPr lang="en-US" sz="2000" dirty="0" smtClean="0"/>
              <a:t>Then </a:t>
            </a:r>
            <a:r>
              <a:rPr lang="en-US" sz="2000" dirty="0"/>
              <a:t>will I sprinkle clean water upon you, and ye shall be clean: from all your filthiness, and from all your idols, will I cleanse you. </a:t>
            </a:r>
            <a:r>
              <a:rPr lang="en-US" sz="2000" dirty="0" smtClean="0"/>
              <a:t>A </a:t>
            </a:r>
            <a:r>
              <a:rPr lang="en-US" sz="2000" dirty="0"/>
              <a:t>new heart also will I give you, and a new spirit will I put within you: and I will take away the stony heart out of your flesh, and I will give you an heart of flesh. </a:t>
            </a:r>
            <a:r>
              <a:rPr lang="en-US" sz="2000" dirty="0" smtClean="0"/>
              <a:t>And </a:t>
            </a:r>
            <a:r>
              <a:rPr lang="en-US" sz="2000" dirty="0"/>
              <a:t>I will put my spirit within you, and cause you to walk in my statutes, and ye shall keep my judgments, and do </a:t>
            </a:r>
            <a:r>
              <a:rPr lang="en-US" sz="2000" i="1" dirty="0"/>
              <a:t>them.</a:t>
            </a:r>
            <a:r>
              <a:rPr lang="en-US" sz="2000" dirty="0"/>
              <a:t> </a:t>
            </a:r>
            <a:r>
              <a:rPr lang="en-US" sz="2000" dirty="0" smtClean="0"/>
              <a:t>“ (EZ 36:20-27)</a:t>
            </a:r>
            <a:endParaRPr lang="en-US" sz="2000" dirty="0"/>
          </a:p>
        </p:txBody>
      </p:sp>
      <p:sp>
        <p:nvSpPr>
          <p:cNvPr id="4" name="Text Placeholder 3"/>
          <p:cNvSpPr>
            <a:spLocks noGrp="1"/>
          </p:cNvSpPr>
          <p:nvPr>
            <p:ph type="body" sz="half" idx="2"/>
          </p:nvPr>
        </p:nvSpPr>
        <p:spPr>
          <a:xfrm>
            <a:off x="5542579" y="3565116"/>
            <a:ext cx="3411725" cy="2517289"/>
          </a:xfrm>
        </p:spPr>
        <p:txBody>
          <a:bodyPr>
            <a:normAutofit/>
          </a:bodyPr>
          <a:lstStyle/>
          <a:p>
            <a:r>
              <a:rPr lang="en-US" sz="2400" dirty="0" smtClean="0"/>
              <a:t>“ ….and </a:t>
            </a:r>
            <a:r>
              <a:rPr lang="en-US" sz="2400" dirty="0"/>
              <a:t>in thee shall all families of the earth be blessed. </a:t>
            </a:r>
            <a:r>
              <a:rPr lang="en-US" sz="2400" dirty="0" smtClean="0"/>
              <a:t> (Gen 12:3)</a:t>
            </a:r>
            <a:endParaRPr lang="en-US" sz="2400" dirty="0"/>
          </a:p>
          <a:p>
            <a:endParaRPr lang="en-US" dirty="0"/>
          </a:p>
        </p:txBody>
      </p:sp>
    </p:spTree>
    <p:extLst>
      <p:ext uri="{BB962C8B-B14F-4D97-AF65-F5344CB8AC3E}">
        <p14:creationId xmlns:p14="http://schemas.microsoft.com/office/powerpoint/2010/main" val="125845482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Read Matthew the Sermon on the Mount Matthew 5-7. Create a church that does exactly the opposite. </a:t>
            </a:r>
            <a:endParaRPr lang="en-US" dirty="0"/>
          </a:p>
        </p:txBody>
      </p:sp>
      <p:sp>
        <p:nvSpPr>
          <p:cNvPr id="3" name="Title 2"/>
          <p:cNvSpPr>
            <a:spLocks noGrp="1"/>
          </p:cNvSpPr>
          <p:nvPr>
            <p:ph type="title"/>
          </p:nvPr>
        </p:nvSpPr>
        <p:spPr/>
        <p:txBody>
          <a:bodyPr/>
          <a:lstStyle/>
          <a:p>
            <a:r>
              <a:rPr lang="en-US" dirty="0" smtClean="0"/>
              <a:t>Homework</a:t>
            </a:r>
            <a:endParaRPr lang="en-US" dirty="0"/>
          </a:p>
        </p:txBody>
      </p:sp>
    </p:spTree>
    <p:extLst>
      <p:ext uri="{BB962C8B-B14F-4D97-AF65-F5344CB8AC3E}">
        <p14:creationId xmlns:p14="http://schemas.microsoft.com/office/powerpoint/2010/main" val="7907045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4050" y="1760477"/>
            <a:ext cx="3671430" cy="1938992"/>
          </a:xfrm>
          <a:prstGeom prst="rect">
            <a:avLst/>
          </a:prstGeom>
          <a:noFill/>
        </p:spPr>
        <p:txBody>
          <a:bodyPr wrap="square" rtlCol="0">
            <a:spAutoFit/>
          </a:bodyPr>
          <a:lstStyle/>
          <a:p>
            <a:r>
              <a:rPr lang="en-US" sz="12000" dirty="0" smtClean="0"/>
              <a:t>His</a:t>
            </a:r>
            <a:endParaRPr lang="en-US" sz="12000" dirty="0"/>
          </a:p>
        </p:txBody>
      </p:sp>
      <p:sp>
        <p:nvSpPr>
          <p:cNvPr id="4" name="TextBox 3"/>
          <p:cNvSpPr txBox="1"/>
          <p:nvPr/>
        </p:nvSpPr>
        <p:spPr>
          <a:xfrm>
            <a:off x="3912925" y="1760477"/>
            <a:ext cx="3858511" cy="1938992"/>
          </a:xfrm>
          <a:prstGeom prst="rect">
            <a:avLst/>
          </a:prstGeom>
          <a:noFill/>
        </p:spPr>
        <p:txBody>
          <a:bodyPr wrap="square" rtlCol="0">
            <a:spAutoFit/>
          </a:bodyPr>
          <a:lstStyle/>
          <a:p>
            <a:r>
              <a:rPr lang="en-US" sz="12000" dirty="0" smtClean="0"/>
              <a:t>story</a:t>
            </a:r>
            <a:endParaRPr lang="en-US" sz="12000" dirty="0"/>
          </a:p>
        </p:txBody>
      </p:sp>
    </p:spTree>
    <p:extLst>
      <p:ext uri="{BB962C8B-B14F-4D97-AF65-F5344CB8AC3E}">
        <p14:creationId xmlns:p14="http://schemas.microsoft.com/office/powerpoint/2010/main" val="372423306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10474E-6 1.15687E-7 L -0.16745 1.15687E-7 " pathEditMode="relative" ptsTypes="AA">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7 Jesu, Joy of Man's Desiring from Cantata _Herz Und Mund Und Tat Und Leben_, BWV 1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1200" y="197943"/>
            <a:ext cx="812800" cy="812800"/>
          </a:xfrm>
          <a:prstGeom prst="rect">
            <a:avLst/>
          </a:prstGeom>
        </p:spPr>
      </p:pic>
      <p:pic>
        <p:nvPicPr>
          <p:cNvPr id="7" name="Picture 6" descr="sd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341" y="1736890"/>
            <a:ext cx="9144000" cy="5229665"/>
          </a:xfrm>
          <a:prstGeom prst="rect">
            <a:avLst/>
          </a:prstGeom>
        </p:spPr>
      </p:pic>
      <p:sp>
        <p:nvSpPr>
          <p:cNvPr id="2" name="TextBox 1"/>
          <p:cNvSpPr txBox="1"/>
          <p:nvPr/>
        </p:nvSpPr>
        <p:spPr>
          <a:xfrm>
            <a:off x="83823" y="133579"/>
            <a:ext cx="8788802" cy="1754327"/>
          </a:xfrm>
          <a:prstGeom prst="rect">
            <a:avLst/>
          </a:prstGeom>
          <a:noFill/>
        </p:spPr>
        <p:txBody>
          <a:bodyPr wrap="square" rtlCol="0">
            <a:spAutoFit/>
          </a:bodyPr>
          <a:lstStyle/>
          <a:p>
            <a:r>
              <a:rPr lang="en-US" sz="5400" dirty="0" smtClean="0"/>
              <a:t>Bach…</a:t>
            </a:r>
            <a:r>
              <a:rPr lang="en-US" sz="5400" dirty="0"/>
              <a:t>S</a:t>
            </a:r>
            <a:r>
              <a:rPr lang="en-US" sz="5400" dirty="0" smtClean="0"/>
              <a:t>ymphony or Stuffing?</a:t>
            </a:r>
            <a:endParaRPr lang="en-US" sz="5400" dirty="0"/>
          </a:p>
        </p:txBody>
      </p:sp>
      <p:pic>
        <p:nvPicPr>
          <p:cNvPr id="6" name="Picture 5" descr="Johann_Sebastian_Bach.jpg"/>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5057" y1="23095" x2="65057" y2="23095"/>
                        <a14:foregroundMark x1="66193" y1="29330" x2="66193" y2="29330"/>
                        <a14:foregroundMark x1="65909" y1="24249" x2="65909" y2="24249"/>
                        <a14:foregroundMark x1="66761" y1="20554" x2="66761" y2="20554"/>
                        <a14:foregroundMark x1="65625" y1="18014" x2="65625" y2="18014"/>
                        <a14:foregroundMark x1="65341" y1="15935" x2="65341" y2="15935"/>
                        <a14:foregroundMark x1="65057" y1="14550" x2="65057" y2="14550"/>
                        <a14:foregroundMark x1="67045" y1="29099" x2="67045" y2="29099"/>
                        <a14:foregroundMark x1="66761" y1="27252" x2="66761" y2="27252"/>
                        <a14:foregroundMark x1="32955" y1="6697" x2="32955" y2="6697"/>
                        <a14:backgroundMark x1="67614" y1="34180" x2="67614" y2="34180"/>
                        <a14:backgroundMark x1="64489" y1="35797" x2="64489" y2="35797"/>
                        <a14:backgroundMark x1="62216" y1="35566" x2="62216" y2="35566"/>
                        <a14:backgroundMark x1="61932" y1="33025" x2="61932" y2="33025"/>
                        <a14:backgroundMark x1="62500" y1="31640" x2="62500" y2="31640"/>
                        <a14:backgroundMark x1="10227" y1="17090" x2="9943" y2="21016"/>
                        <a14:backgroundMark x1="13352" y1="18014" x2="12216" y2="28868"/>
                        <a14:backgroundMark x1="36648" y1="2771" x2="1705" y2="33487"/>
                        <a14:backgroundMark x1="24432" y1="25635" x2="26705" y2="34180"/>
                        <a14:backgroundMark x1="25568" y1="35104" x2="3693" y2="45266"/>
                        <a14:backgroundMark x1="2273" y1="45958" x2="284" y2="48037"/>
                      </a14:backgroundRemoval>
                    </a14:imgEffect>
                  </a14:imgLayer>
                </a14:imgProps>
              </a:ext>
              <a:ext uri="{28A0092B-C50C-407E-A947-70E740481C1C}">
                <a14:useLocalDpi xmlns:a14="http://schemas.microsoft.com/office/drawing/2010/main" val="0"/>
              </a:ext>
            </a:extLst>
          </a:blip>
          <a:stretch>
            <a:fillRect/>
          </a:stretch>
        </p:blipFill>
        <p:spPr>
          <a:xfrm>
            <a:off x="0" y="1628335"/>
            <a:ext cx="4160130" cy="5122160"/>
          </a:xfrm>
          <a:prstGeom prst="rect">
            <a:avLst/>
          </a:prstGeom>
        </p:spPr>
      </p:pic>
    </p:spTree>
    <p:extLst>
      <p:ext uri="{BB962C8B-B14F-4D97-AF65-F5344CB8AC3E}">
        <p14:creationId xmlns:p14="http://schemas.microsoft.com/office/powerpoint/2010/main" val="40127929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9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7996"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2026" y="3001669"/>
            <a:ext cx="3422483" cy="1886921"/>
          </a:xfrm>
        </p:spPr>
        <p:txBody>
          <a:bodyPr/>
          <a:lstStyle/>
          <a:p>
            <a:r>
              <a:rPr lang="en-US" dirty="0" smtClean="0"/>
              <a:t>Right answers to the wrong questions?</a:t>
            </a:r>
            <a:endParaRPr lang="en-US" dirty="0"/>
          </a:p>
        </p:txBody>
      </p:sp>
      <p:sp>
        <p:nvSpPr>
          <p:cNvPr id="3" name="Content Placeholder 2"/>
          <p:cNvSpPr>
            <a:spLocks noGrp="1"/>
          </p:cNvSpPr>
          <p:nvPr>
            <p:ph idx="1"/>
          </p:nvPr>
        </p:nvSpPr>
        <p:spPr>
          <a:xfrm>
            <a:off x="387685" y="882316"/>
            <a:ext cx="4420984" cy="5243847"/>
          </a:xfrm>
        </p:spPr>
        <p:txBody>
          <a:bodyPr/>
          <a:lstStyle/>
          <a:p>
            <a:r>
              <a:rPr lang="en-US" dirty="0"/>
              <a:t>When you read something the wrong way we end up with the wrong questions.</a:t>
            </a:r>
          </a:p>
          <a:p>
            <a:r>
              <a:rPr lang="en-US" dirty="0"/>
              <a:t>The problem is that </a:t>
            </a:r>
            <a:r>
              <a:rPr lang="en-US" dirty="0" smtClean="0"/>
              <a:t>with a little work we actually get </a:t>
            </a:r>
            <a:r>
              <a:rPr lang="en-US" dirty="0"/>
              <a:t>the right answers to the wrong questions</a:t>
            </a:r>
            <a:r>
              <a:rPr lang="en-US" dirty="0" smtClean="0"/>
              <a:t>.</a:t>
            </a:r>
          </a:p>
          <a:p>
            <a:r>
              <a:rPr lang="en-US" dirty="0" smtClean="0"/>
              <a:t>Example: </a:t>
            </a:r>
            <a:r>
              <a:rPr lang="en-US" dirty="0"/>
              <a:t>which manuscript makes better </a:t>
            </a:r>
            <a:r>
              <a:rPr lang="en-US" dirty="0" smtClean="0"/>
              <a:t>cushion </a:t>
            </a:r>
            <a:r>
              <a:rPr lang="en-US" dirty="0"/>
              <a:t>for the trees, the leather </a:t>
            </a:r>
            <a:r>
              <a:rPr lang="en-US" dirty="0" smtClean="0"/>
              <a:t>cover </a:t>
            </a:r>
            <a:r>
              <a:rPr lang="en-US" dirty="0"/>
              <a:t>etc. </a:t>
            </a:r>
          </a:p>
          <a:p>
            <a:endParaRPr lang="en-US" dirty="0"/>
          </a:p>
          <a:p>
            <a:endParaRPr lang="en-US" dirty="0"/>
          </a:p>
        </p:txBody>
      </p:sp>
      <p:pic>
        <p:nvPicPr>
          <p:cNvPr id="6" name="Picture 5" descr="LS019486.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361325" flipH="1">
            <a:off x="5363314" y="574308"/>
            <a:ext cx="3118320" cy="2151960"/>
          </a:xfrm>
          <a:prstGeom prst="rect">
            <a:avLst/>
          </a:prstGeom>
        </p:spPr>
      </p:pic>
    </p:spTree>
    <p:extLst>
      <p:ext uri="{BB962C8B-B14F-4D97-AF65-F5344CB8AC3E}">
        <p14:creationId xmlns:p14="http://schemas.microsoft.com/office/powerpoint/2010/main" val="98867135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3909" y="1967173"/>
            <a:ext cx="4832400" cy="4538440"/>
          </a:xfrm>
        </p:spPr>
        <p:txBody>
          <a:bodyPr>
            <a:noAutofit/>
          </a:bodyPr>
          <a:lstStyle/>
          <a:p>
            <a:pPr marL="0" indent="0">
              <a:buNone/>
            </a:pPr>
            <a:r>
              <a:rPr lang="en-US" sz="3600" dirty="0" smtClean="0"/>
              <a:t>What is the central message of the Bible?</a:t>
            </a:r>
          </a:p>
          <a:p>
            <a:pPr marL="0" indent="0">
              <a:buNone/>
            </a:pPr>
            <a:r>
              <a:rPr lang="en-US" sz="3200" dirty="0" smtClean="0"/>
              <a:t>“Then </a:t>
            </a:r>
            <a:r>
              <a:rPr lang="en-US" sz="3200" dirty="0"/>
              <a:t>the channels of waters were seen, </a:t>
            </a:r>
            <a:r>
              <a:rPr lang="en-US" sz="3200" u="sng" dirty="0"/>
              <a:t>and the foundations of the world were discovered at thy rebuke</a:t>
            </a:r>
            <a:r>
              <a:rPr lang="en-US" sz="3200" dirty="0"/>
              <a:t>, O LORD, at the blast of the breath of thy nostrils</a:t>
            </a:r>
            <a:r>
              <a:rPr lang="en-US" sz="3200" dirty="0" smtClean="0"/>
              <a:t>.” </a:t>
            </a:r>
            <a:r>
              <a:rPr lang="en-US" sz="1600" dirty="0" smtClean="0"/>
              <a:t>(</a:t>
            </a:r>
            <a:r>
              <a:rPr lang="en-US" sz="1600" dirty="0" err="1"/>
              <a:t>Psa</a:t>
            </a:r>
            <a:r>
              <a:rPr lang="en-US" sz="1600" dirty="0"/>
              <a:t> 18:15 </a:t>
            </a:r>
            <a:r>
              <a:rPr lang="en-US" sz="1600" dirty="0" smtClean="0"/>
              <a:t>)</a:t>
            </a:r>
            <a:endParaRPr lang="en-US" sz="1600" dirty="0"/>
          </a:p>
        </p:txBody>
      </p:sp>
      <p:sp>
        <p:nvSpPr>
          <p:cNvPr id="3" name="Title 2"/>
          <p:cNvSpPr>
            <a:spLocks noGrp="1"/>
          </p:cNvSpPr>
          <p:nvPr>
            <p:ph type="title"/>
          </p:nvPr>
        </p:nvSpPr>
        <p:spPr/>
        <p:txBody>
          <a:bodyPr/>
          <a:lstStyle/>
          <a:p>
            <a:r>
              <a:rPr lang="en-US" dirty="0" smtClean="0"/>
              <a:t>Purpose?</a:t>
            </a:r>
            <a:endParaRPr lang="en-US" dirty="0"/>
          </a:p>
        </p:txBody>
      </p:sp>
      <p:pic>
        <p:nvPicPr>
          <p:cNvPr id="4" name="Picture 3" descr="AA002817.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48186">
            <a:off x="6109535" y="2204073"/>
            <a:ext cx="3604554" cy="4921418"/>
          </a:xfrm>
          <a:prstGeom prst="rect">
            <a:avLst/>
          </a:prstGeom>
        </p:spPr>
      </p:pic>
    </p:spTree>
    <p:extLst>
      <p:ext uri="{BB962C8B-B14F-4D97-AF65-F5344CB8AC3E}">
        <p14:creationId xmlns:p14="http://schemas.microsoft.com/office/powerpoint/2010/main" val="7516003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90" y="318659"/>
            <a:ext cx="7756263" cy="1054250"/>
          </a:xfrm>
        </p:spPr>
        <p:txBody>
          <a:bodyPr/>
          <a:lstStyle/>
          <a:p>
            <a:r>
              <a:rPr lang="en-US" dirty="0" smtClean="0"/>
              <a:t>The Christ Centered Bible</a:t>
            </a:r>
            <a:endParaRPr lang="en-US" dirty="0"/>
          </a:p>
        </p:txBody>
      </p:sp>
      <p:sp>
        <p:nvSpPr>
          <p:cNvPr id="3" name="Vertical Text Placeholder 2"/>
          <p:cNvSpPr>
            <a:spLocks noGrp="1"/>
          </p:cNvSpPr>
          <p:nvPr>
            <p:ph type="body" orient="vert" idx="1"/>
          </p:nvPr>
        </p:nvSpPr>
        <p:spPr>
          <a:xfrm>
            <a:off x="688490" y="2062273"/>
            <a:ext cx="7745505" cy="4491433"/>
          </a:xfrm>
        </p:spPr>
        <p:txBody>
          <a:bodyPr>
            <a:normAutofit/>
          </a:bodyPr>
          <a:lstStyle/>
          <a:p>
            <a:pPr marL="0" indent="0">
              <a:buNone/>
            </a:pPr>
            <a:r>
              <a:rPr lang="en-US" sz="3600" dirty="0" smtClean="0"/>
              <a:t>  The Story of Jesus</a:t>
            </a:r>
            <a:endParaRPr lang="en-US" sz="3600" dirty="0"/>
          </a:p>
        </p:txBody>
      </p:sp>
    </p:spTree>
    <p:extLst>
      <p:ext uri="{BB962C8B-B14F-4D97-AF65-F5344CB8AC3E}">
        <p14:creationId xmlns:p14="http://schemas.microsoft.com/office/powerpoint/2010/main" val="80565254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Hardcover.thmx</Template>
  <TotalTime>10433</TotalTime>
  <Words>3126</Words>
  <Application>Microsoft Macintosh PowerPoint</Application>
  <PresentationFormat>On-screen Show (4:3)</PresentationFormat>
  <Paragraphs>157</Paragraphs>
  <Slides>47</Slides>
  <Notes>0</Notes>
  <HiddenSlides>0</HiddenSlides>
  <MMClips>1</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Hardcover</vt:lpstr>
      <vt:lpstr>History</vt:lpstr>
      <vt:lpstr>Introduction</vt:lpstr>
      <vt:lpstr>PowerPoint Presentation</vt:lpstr>
      <vt:lpstr>My point:</vt:lpstr>
      <vt:lpstr>PowerPoint Presentation</vt:lpstr>
      <vt:lpstr>PowerPoint Presentation</vt:lpstr>
      <vt:lpstr>Right answers to the wrong questions?</vt:lpstr>
      <vt:lpstr>Purpose?</vt:lpstr>
      <vt:lpstr>The Christ Centered Bible</vt:lpstr>
      <vt:lpstr>PowerPoint Presentation</vt:lpstr>
      <vt:lpstr>Priority?</vt:lpstr>
      <vt:lpstr>In the Beginning…</vt:lpstr>
      <vt:lpstr>The Word</vt:lpstr>
      <vt:lpstr>God is here!</vt:lpstr>
      <vt:lpstr>And God Said….</vt:lpstr>
      <vt:lpstr>Two Trees</vt:lpstr>
      <vt:lpstr>PowerPoint Presentation</vt:lpstr>
      <vt:lpstr>Tree of life </vt:lpstr>
      <vt:lpstr>Jesus is Life</vt:lpstr>
      <vt:lpstr>PowerPoint Presentation</vt:lpstr>
      <vt:lpstr>These two can not mix!</vt:lpstr>
      <vt:lpstr>“And he said, Who told thee that thou wast naked? Hast thou eaten of the tree, whereof I commanded thee that thou shouldest not eat?” (Gen 3:11 )</vt:lpstr>
      <vt:lpstr>Law and Fear</vt:lpstr>
      <vt:lpstr>Fear of punishment</vt:lpstr>
      <vt:lpstr>Peter Riedemann </vt:lpstr>
      <vt:lpstr>The Remnant</vt:lpstr>
      <vt:lpstr>Two Ways</vt:lpstr>
      <vt:lpstr>Kingdom-- in a boat</vt:lpstr>
      <vt:lpstr>Law after Noah</vt:lpstr>
      <vt:lpstr>PowerPoint Presentation</vt:lpstr>
      <vt:lpstr>“Let us makes us a name.”</vt:lpstr>
      <vt:lpstr>Abraham</vt:lpstr>
      <vt:lpstr>Moses</vt:lpstr>
      <vt:lpstr>Holy Nation</vt:lpstr>
      <vt:lpstr>PowerPoint Presentation</vt:lpstr>
      <vt:lpstr>PowerPoint Presentation</vt:lpstr>
      <vt:lpstr>Human Government</vt:lpstr>
      <vt:lpstr>Human Government</vt:lpstr>
      <vt:lpstr>Peter Riedemann </vt:lpstr>
      <vt:lpstr>Ministry of the sword</vt:lpstr>
      <vt:lpstr>The prophets told of a time when this would be restored.</vt:lpstr>
      <vt:lpstr>PowerPoint Presentation</vt:lpstr>
      <vt:lpstr>“Every battle of the warrior…”</vt:lpstr>
      <vt:lpstr>A child is born!</vt:lpstr>
      <vt:lpstr>It’s not about you…</vt:lpstr>
      <vt:lpstr>God desires to bless the world through His people.  </vt:lpstr>
      <vt:lpstr>Homework</vt:lpstr>
    </vt:vector>
  </TitlesOfParts>
  <Company>Radical Reformation Books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dc:title>
  <dc:creator>Dean Taylor</dc:creator>
  <cp:lastModifiedBy>Dean Taylor</cp:lastModifiedBy>
  <cp:revision>73</cp:revision>
  <dcterms:created xsi:type="dcterms:W3CDTF">2014-01-10T17:10:28Z</dcterms:created>
  <dcterms:modified xsi:type="dcterms:W3CDTF">2014-02-07T20:00:38Z</dcterms:modified>
</cp:coreProperties>
</file>